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13835-D833-4D9A-80B5-444E7BA43E2D}" v="150" dt="2022-02-02T13:32:06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5/10/relationships/revisionInfo" Target="revisionInfo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27/06/2022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0">
            <a:extLst>
              <a:ext uri="{FF2B5EF4-FFF2-40B4-BE49-F238E27FC236}">
                <a16:creationId xmlns:a16="http://schemas.microsoft.com/office/drawing/2014/main" id="{AC1FC75D-B8D4-C14E-94CB-612EDB1A7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60648"/>
            <a:ext cx="54737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sz="1100" b="1" u="sng" dirty="0">
                <a:latin typeface="Comic Sans MS"/>
              </a:rPr>
              <a:t>Fases da alimentação:</a:t>
            </a:r>
            <a:endParaRPr lang="en-US" sz="1100" dirty="0">
              <a:latin typeface="Comic Sans MS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6 a 11 meses: </a:t>
            </a:r>
            <a:r>
              <a:rPr lang="pt-BR" sz="1100" dirty="0">
                <a:latin typeface="Comic Sans MS"/>
              </a:rPr>
              <a:t>Todos os alimentos do cardápio amassados.</a:t>
            </a:r>
            <a:endParaRPr lang="en-US" sz="1100" dirty="0">
              <a:latin typeface="Comic Sans MS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1 a 3 anos: </a:t>
            </a:r>
            <a:r>
              <a:rPr lang="pt-BR" sz="1100" dirty="0">
                <a:latin typeface="Comic Sans MS"/>
              </a:rPr>
              <a:t>Prato principal e guarnição picados ou desfiados.</a:t>
            </a:r>
            <a:endParaRPr lang="en-US" sz="1100" dirty="0">
              <a:latin typeface="Comic Sans MS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4 anos: </a:t>
            </a:r>
            <a:r>
              <a:rPr lang="pt-BR" sz="1100" dirty="0">
                <a:latin typeface="Comic Sans MS"/>
              </a:rPr>
              <a:t>Consistência normal em pequenos pedaços.</a:t>
            </a:r>
            <a:endParaRPr lang="en-US" sz="1100" dirty="0">
              <a:latin typeface="Comic Sans MS"/>
              <a:cs typeface="Calibri"/>
            </a:endParaRPr>
          </a:p>
          <a:p>
            <a:pPr>
              <a:spcBef>
                <a:spcPct val="0"/>
              </a:spcBef>
              <a:buNone/>
            </a:pPr>
            <a:r>
              <a:rPr lang="pt-BR" sz="1100" b="1" dirty="0">
                <a:latin typeface="Comic Sans MS"/>
              </a:rPr>
              <a:t>*As frutas  poderão sofrer alterações devido ao grau de maturação</a:t>
            </a:r>
            <a:endParaRPr lang="pt-BR" sz="1100" dirty="0">
              <a:latin typeface="Comic Sans MS"/>
            </a:endParaRPr>
          </a:p>
        </p:txBody>
      </p:sp>
      <p:pic>
        <p:nvPicPr>
          <p:cNvPr id="3" name="Imagem 23">
            <a:extLst>
              <a:ext uri="{FF2B5EF4-FFF2-40B4-BE49-F238E27FC236}">
                <a16:creationId xmlns:a16="http://schemas.microsoft.com/office/drawing/2014/main" id="{E840235A-D5CC-634C-B835-0DD01444D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448" y="1398015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F530E860-0CE4-254B-B8CE-1FD7044718AA}"/>
              </a:ext>
            </a:extLst>
          </p:cNvPr>
          <p:cNvSpPr txBox="1"/>
          <p:nvPr/>
        </p:nvSpPr>
        <p:spPr>
          <a:xfrm>
            <a:off x="5466196" y="151814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5</a:t>
            </a:r>
          </a:p>
        </p:txBody>
      </p:sp>
      <p:pic>
        <p:nvPicPr>
          <p:cNvPr id="7" name="Imagem 16">
            <a:extLst>
              <a:ext uri="{FF2B5EF4-FFF2-40B4-BE49-F238E27FC236}">
                <a16:creationId xmlns:a16="http://schemas.microsoft.com/office/drawing/2014/main" id="{96C41C80-FE07-D346-9651-0F02D2D62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6737350" y="1798638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12">
            <a:extLst>
              <a:ext uri="{FF2B5EF4-FFF2-40B4-BE49-F238E27FC236}">
                <a16:creationId xmlns:a16="http://schemas.microsoft.com/office/drawing/2014/main" id="{3673A358-96F2-0D4E-9EB9-B7CBF4E5A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5478463" y="1998663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3FFCC69-3A49-E74F-83EE-1666157CA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2438400" y="2047875"/>
            <a:ext cx="6080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to 4">
            <a:extLst>
              <a:ext uri="{FF2B5EF4-FFF2-40B4-BE49-F238E27FC236}">
                <a16:creationId xmlns:a16="http://schemas.microsoft.com/office/drawing/2014/main" id="{A6A8045E-1440-4848-8DAF-3643A9023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96721"/>
              </p:ext>
            </p:extLst>
          </p:nvPr>
        </p:nvGraphicFramePr>
        <p:xfrm>
          <a:off x="632885" y="1912787"/>
          <a:ext cx="13493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Imagem de bitmap" r:id="rId7" imgW="2847619" imgH="1609524" progId="PBrush">
                  <p:embed/>
                </p:oleObj>
              </mc:Choice>
              <mc:Fallback>
                <p:oleObj name="Imagem de bitmap" r:id="rId7" imgW="2847619" imgH="1609524" progId="PBrush">
                  <p:embed/>
                  <p:pic>
                    <p:nvPicPr>
                      <p:cNvPr id="5181" name="Objeto 4">
                        <a:extLst>
                          <a:ext uri="{FF2B5EF4-FFF2-40B4-BE49-F238E27FC236}">
                            <a16:creationId xmlns:a16="http://schemas.microsoft.com/office/drawing/2014/main" id="{A645AD9E-3057-4156-8593-4540C89CB7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885" y="1912787"/>
                        <a:ext cx="13493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B5FC6C1-564F-C941-8677-E063A34F58BA}"/>
              </a:ext>
            </a:extLst>
          </p:cNvPr>
          <p:cNvSpPr txBox="1"/>
          <p:nvPr/>
        </p:nvSpPr>
        <p:spPr>
          <a:xfrm>
            <a:off x="1806222" y="31721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98C2ABD7-B77A-1E4D-9423-7F7DE9335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038157"/>
              </p:ext>
            </p:extLst>
          </p:nvPr>
        </p:nvGraphicFramePr>
        <p:xfrm>
          <a:off x="467544" y="2868670"/>
          <a:ext cx="8353426" cy="3412116"/>
        </p:xfrm>
        <a:graphic>
          <a:graphicData uri="http://schemas.openxmlformats.org/drawingml/2006/table">
            <a:tbl>
              <a:tblPr/>
              <a:tblGrid>
                <a:gridCol w="764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09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00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Sobresa</a:t>
                      </a:r>
                    </a:p>
                    <a:p>
                      <a:pPr lvl="0" algn="ctr"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3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 com laranja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Batata,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Frango, feijão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branco, abobrinha, 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effectLst/>
                        </a:rPr>
                        <a:t>Maçã</a:t>
                      </a:r>
                      <a:endParaRPr lang="pt-BR" dirty="0"/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Melancia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Batata,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Frango, feijão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branco, abobrinha, 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Mexerica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 com manga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Abóbora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carne, vagem, brócolis e folhas de brócolis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Abóbora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carne, vagem, brócolis e folhas de brócolis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3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com aveia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 ,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cozido*,tomate, lentilha e chicória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 </a:t>
                      </a:r>
                      <a:endParaRPr lang="pt-BR" dirty="0"/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 ,Ovo cozido*,tomate, lentilha e chicória</a:t>
                      </a:r>
                      <a:endParaRPr lang="pt-BR" sz="1100" b="0" i="0" u="none" strike="noStrike" noProof="0" dirty="0">
                        <a:effectLst/>
                      </a:endParaRPr>
                    </a:p>
                    <a:p>
                      <a:pPr lvl="0" algn="l">
                        <a:buNone/>
                      </a:pP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7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 com Laranja pera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cará, arroz, carne, cenoura, ervilha e repolho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cará, arroz, carne, cenoura, ervilha e repolho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 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1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 com gotas de limão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frango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brócolis,  vagem e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Laranja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  lima </a:t>
                      </a:r>
                      <a:endParaRPr lang="pt-BR" sz="1100" b="0" i="0" u="none" strike="noStrike" baseline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</a:t>
                      </a:r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rango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brócolis,  vagem e espinafre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endParaRPr lang="pt-BR" sz="1100" b="0" i="0" u="none" strike="noStrike" dirty="0" err="1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6" marR="9526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EDB3E253-AB22-1641-ADEA-A27E6F4FE13C}"/>
              </a:ext>
            </a:extLst>
          </p:cNvPr>
          <p:cNvSpPr txBox="1"/>
          <p:nvPr/>
        </p:nvSpPr>
        <p:spPr>
          <a:xfrm>
            <a:off x="5754660" y="6488534"/>
            <a:ext cx="46830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 dirty="0">
                <a:latin typeface="Arial" panose="020B0604020202020204" pitchFamily="34" charset="0"/>
              </a:rPr>
              <a:t>Nutricionista </a:t>
            </a:r>
            <a:r>
              <a:rPr lang="pt-BR" altLang="pt-BR" sz="1200" i="1" dirty="0" err="1">
                <a:latin typeface="Arial" panose="020B0604020202020204" pitchFamily="34" charset="0"/>
              </a:rPr>
              <a:t>Monick</a:t>
            </a:r>
            <a:r>
              <a:rPr lang="pt-BR" altLang="pt-BR" sz="1200" i="1" dirty="0">
                <a:latin typeface="Arial" panose="020B0604020202020204" pitchFamily="34" charset="0"/>
              </a:rPr>
              <a:t> </a:t>
            </a:r>
            <a:r>
              <a:rPr lang="pt-BR" altLang="pt-BR" sz="1200" i="1" dirty="0" err="1">
                <a:latin typeface="Arial" panose="020B0604020202020204" pitchFamily="34" charset="0"/>
              </a:rPr>
              <a:t>Markic</a:t>
            </a:r>
            <a:r>
              <a:rPr lang="pt-BR" altLang="pt-BR" sz="1200" i="1" dirty="0">
                <a:latin typeface="Arial" panose="020B0604020202020204" pitchFamily="34" charset="0"/>
              </a:rPr>
              <a:t> CRN 33593</a:t>
            </a:r>
          </a:p>
        </p:txBody>
      </p:sp>
      <p:sp>
        <p:nvSpPr>
          <p:cNvPr id="16" name="CaixaDeTexto 3">
            <a:extLst>
              <a:ext uri="{FF2B5EF4-FFF2-40B4-BE49-F238E27FC236}">
                <a16:creationId xmlns:a16="http://schemas.microsoft.com/office/drawing/2014/main" id="{EE808702-CDE4-EF46-9E70-D9A34BC69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82" y="6467211"/>
            <a:ext cx="57610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774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148</Words>
  <Application>Microsoft Office PowerPoint</Application>
  <PresentationFormat>Apresentação na tela (4:3)</PresentationFormat>
  <Paragraphs>47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Italo Iglesias</cp:lastModifiedBy>
  <cp:revision>165</cp:revision>
  <cp:lastPrinted>2014-11-19T15:27:04Z</cp:lastPrinted>
  <dcterms:created xsi:type="dcterms:W3CDTF">2013-08-19T14:08:00Z</dcterms:created>
  <dcterms:modified xsi:type="dcterms:W3CDTF">2022-06-27T10:49:08Z</dcterms:modified>
</cp:coreProperties>
</file>