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797675" cy="987266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3078"/>
    <a:srgbClr val="824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C13835-D833-4D9A-80B5-444E7BA43E2D}" v="150" dt="2022-02-02T13:32:06.7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microsoft.com/office/2015/10/relationships/revisionInfo" Target="revisionInfo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23FAF7-4D0E-4FF3-B136-B42D6F38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38F1-3504-4387-9B84-A16D228AA974}" type="datetimeFigureOut">
              <a:rPr lang="pt-BR"/>
              <a:pPr>
                <a:defRPr/>
              </a:pPr>
              <a:t>29/08/2022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DE3291-08B5-4C11-B9D5-471C584F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5D4CD-F0D3-42A6-B290-5818D9B9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C88A-DAA5-4DDD-922C-53D5F9EAA6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93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21607-B776-42AF-BE2E-AC75523A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BDD-95B5-47DD-9FB9-789C2DA55BC6}" type="datetimeFigureOut">
              <a:rPr lang="pt-BR"/>
              <a:pPr>
                <a:defRPr/>
              </a:pPr>
              <a:t>29/08/2022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BD0CB9-8DA4-4160-831B-B86133CB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ADB952-D1FE-432B-BC70-E3057DAE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9CB97-0DE2-4F61-9D70-9C04FCDB4B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536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E86E11-066C-4801-951F-5AC0DAB2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BF63-2580-4306-82C5-B0AE8114601A}" type="datetimeFigureOut">
              <a:rPr lang="pt-BR"/>
              <a:pPr>
                <a:defRPr/>
              </a:pPr>
              <a:t>29/08/2022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4F1D65-4C49-441E-87E5-F4C489A2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2E47B-40A0-4BEB-A4DC-9E5FAD0A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989C0-B2B5-441E-B77F-AD8926BE99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576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5BBD59-3C9D-46C5-936D-AD105A19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033B-570A-4CEB-B42E-5E5C4489BC48}" type="datetimeFigureOut">
              <a:rPr lang="pt-BR"/>
              <a:pPr>
                <a:defRPr/>
              </a:pPr>
              <a:t>29/08/2022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1039D5-7641-438A-99F7-547BEA79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EAD020-9FE7-4875-887F-4B649A2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9BC93-700B-4634-B5E9-C253EA90E4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80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70A001-BDBF-4786-812B-C7D97DEB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5859-B078-437C-9074-39F40BE35C2F}" type="datetimeFigureOut">
              <a:rPr lang="pt-BR"/>
              <a:pPr>
                <a:defRPr/>
              </a:pPr>
              <a:t>29/08/2022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09FCE4-DE15-4AA3-B0ED-74D2AE8A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F4D773-BBC5-45C2-B19B-87F6CB31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02F5-3A39-4306-95A0-DAA1500101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9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A207198-5CDC-4B35-BF11-AFA0307E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3C82-8AB9-4009-8726-A25308A46E83}" type="datetimeFigureOut">
              <a:rPr lang="pt-BR"/>
              <a:pPr>
                <a:defRPr/>
              </a:pPr>
              <a:t>29/08/2022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B455D48-5013-4265-A7BB-009244C3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5972B12-9430-495B-A198-6458E4A0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1D7C1-21E9-4930-A8A2-B865C1EABA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162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7FC2F10-43C1-4BCC-BAC7-DC957F72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154BF-1610-4C6B-AC13-DB41101E0C0E}" type="datetimeFigureOut">
              <a:rPr lang="pt-BR"/>
              <a:pPr>
                <a:defRPr/>
              </a:pPr>
              <a:t>29/08/2022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DF1BD6E-F355-4679-8505-B75FF003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18043014-35DA-4836-BEAF-2C4DD84E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DECF-EEA2-4512-838A-F22A1B2FE4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9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377B3A6E-7972-425F-8569-6AB4CD3A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697F-7C68-4F9E-B439-5A4154579EAF}" type="datetimeFigureOut">
              <a:rPr lang="pt-BR"/>
              <a:pPr>
                <a:defRPr/>
              </a:pPr>
              <a:t>29/08/2022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0F71FBE4-B382-45C1-8821-AF4C1DAA1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7EA69C12-14D9-4C4E-8FDF-3B64EED8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CAE0-C09C-4E40-A01D-2213273755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253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645B1DD-A533-4235-8A8F-8567D53B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7B016-50B0-4FA7-BA86-F4D624EA9FA0}" type="datetimeFigureOut">
              <a:rPr lang="pt-BR"/>
              <a:pPr>
                <a:defRPr/>
              </a:pPr>
              <a:t>29/08/2022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FFFD6A7A-452F-4C9E-85E5-75C950A9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60358FCD-76EE-47B4-8C35-D9A9AE26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2181-E90B-4A2A-BE98-A038465EBF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86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03C6D3-2C37-4A85-97FC-CAEF57CC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C341-8A37-4A4D-AEC3-EF120099D404}" type="datetimeFigureOut">
              <a:rPr lang="pt-BR"/>
              <a:pPr>
                <a:defRPr/>
              </a:pPr>
              <a:t>29/08/2022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24E0E42-CCFF-4B5A-8489-5AB5DECC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59062C8-7DAE-4FD9-B1A8-6097CB55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47F1-2FA7-44D3-941A-6C1C5F2F33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75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FF54C53-0552-484C-A585-46467BEB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548F-2311-42EB-A6A1-4F324680B0D3}" type="datetimeFigureOut">
              <a:rPr lang="pt-BR"/>
              <a:pPr>
                <a:defRPr/>
              </a:pPr>
              <a:t>29/08/2022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15F6FD0-F209-4B74-93C4-95DC7D24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9EC136B-B629-41CD-8AE3-60A7B5FA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DBD64-29B5-46F0-9537-E140FF5A98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813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E6D890B1-21D3-492D-B238-8237BC5A08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14268089-AEAE-4C2A-B1F7-6FE26DB68D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D536A8-6325-4B7A-A1BD-0B4D83843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7A35A-1A36-4B80-9EFC-1A747C542420}" type="datetimeFigureOut">
              <a:rPr lang="pt-BR"/>
              <a:pPr>
                <a:defRPr/>
              </a:pPr>
              <a:t>29/08/2022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5CB419-D633-4727-8F56-983069F63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14D7B-07C0-4569-80EC-E03EEF141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B5386D3-7E4E-4746-A482-2C980E571DE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0">
            <a:extLst>
              <a:ext uri="{FF2B5EF4-FFF2-40B4-BE49-F238E27FC236}">
                <a16:creationId xmlns:a16="http://schemas.microsoft.com/office/drawing/2014/main" id="{AC1FC75D-B8D4-C14E-94CB-612EDB1A7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260648"/>
            <a:ext cx="5473700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sz="1100" b="1" u="sng" dirty="0">
                <a:latin typeface="Comic Sans MS"/>
              </a:rPr>
              <a:t>Fases da alimentação:</a:t>
            </a:r>
            <a:endParaRPr lang="en-US" sz="1100" dirty="0">
              <a:latin typeface="Comic Sans MS"/>
              <a:cs typeface="Calibri"/>
            </a:endParaRPr>
          </a:p>
          <a:p>
            <a:pPr>
              <a:spcBef>
                <a:spcPct val="0"/>
              </a:spcBef>
              <a:buNone/>
            </a:pPr>
            <a:r>
              <a:rPr lang="pt-BR" sz="1100" b="1" dirty="0">
                <a:latin typeface="Comic Sans MS"/>
              </a:rPr>
              <a:t>6 a 11 meses: </a:t>
            </a:r>
            <a:r>
              <a:rPr lang="pt-BR" sz="1100" dirty="0">
                <a:latin typeface="Comic Sans MS"/>
              </a:rPr>
              <a:t>Todos os alimentos do cardápio amassados.</a:t>
            </a:r>
            <a:endParaRPr lang="en-US" sz="1100" dirty="0">
              <a:latin typeface="Comic Sans MS"/>
              <a:cs typeface="Calibri"/>
            </a:endParaRPr>
          </a:p>
          <a:p>
            <a:pPr>
              <a:spcBef>
                <a:spcPct val="0"/>
              </a:spcBef>
              <a:buNone/>
            </a:pPr>
            <a:r>
              <a:rPr lang="pt-BR" sz="1100" b="1" dirty="0">
                <a:latin typeface="Comic Sans MS"/>
              </a:rPr>
              <a:t>1 a 3 anos: </a:t>
            </a:r>
            <a:r>
              <a:rPr lang="pt-BR" sz="1100" dirty="0">
                <a:latin typeface="Comic Sans MS"/>
              </a:rPr>
              <a:t>Prato principal e guarnição picados ou desfiados.</a:t>
            </a:r>
            <a:endParaRPr lang="en-US" sz="1100" dirty="0">
              <a:latin typeface="Comic Sans MS"/>
              <a:cs typeface="Calibri"/>
            </a:endParaRPr>
          </a:p>
          <a:p>
            <a:pPr>
              <a:spcBef>
                <a:spcPct val="0"/>
              </a:spcBef>
              <a:buNone/>
            </a:pPr>
            <a:r>
              <a:rPr lang="pt-BR" sz="1100" b="1" dirty="0">
                <a:latin typeface="Comic Sans MS"/>
              </a:rPr>
              <a:t>4 anos: </a:t>
            </a:r>
            <a:r>
              <a:rPr lang="pt-BR" sz="1100" dirty="0">
                <a:latin typeface="Comic Sans MS"/>
              </a:rPr>
              <a:t>Consistência normal em pequenos pedaços.</a:t>
            </a:r>
            <a:endParaRPr lang="en-US" sz="1100" dirty="0">
              <a:latin typeface="Comic Sans MS"/>
              <a:cs typeface="Calibri"/>
            </a:endParaRPr>
          </a:p>
          <a:p>
            <a:pPr>
              <a:spcBef>
                <a:spcPct val="0"/>
              </a:spcBef>
              <a:buNone/>
            </a:pPr>
            <a:r>
              <a:rPr lang="pt-BR" sz="1100" b="1" dirty="0">
                <a:latin typeface="Comic Sans MS"/>
              </a:rPr>
              <a:t>*As frutas  poderão sofrer alterações devido ao grau de maturação</a:t>
            </a:r>
            <a:endParaRPr lang="pt-BR" sz="1100" dirty="0">
              <a:latin typeface="Comic Sans MS"/>
            </a:endParaRPr>
          </a:p>
        </p:txBody>
      </p:sp>
      <p:pic>
        <p:nvPicPr>
          <p:cNvPr id="3" name="Imagem 23">
            <a:extLst>
              <a:ext uri="{FF2B5EF4-FFF2-40B4-BE49-F238E27FC236}">
                <a16:creationId xmlns:a16="http://schemas.microsoft.com/office/drawing/2014/main" id="{E840235A-D5CC-634C-B835-0DD01444D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448" y="1398015"/>
            <a:ext cx="2524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F530E860-0CE4-254B-B8CE-1FD7044718AA}"/>
              </a:ext>
            </a:extLst>
          </p:cNvPr>
          <p:cNvSpPr txBox="1"/>
          <p:nvPr/>
        </p:nvSpPr>
        <p:spPr>
          <a:xfrm>
            <a:off x="5466196" y="151814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5</a:t>
            </a:r>
          </a:p>
        </p:txBody>
      </p:sp>
      <p:pic>
        <p:nvPicPr>
          <p:cNvPr id="7" name="Imagem 16">
            <a:extLst>
              <a:ext uri="{FF2B5EF4-FFF2-40B4-BE49-F238E27FC236}">
                <a16:creationId xmlns:a16="http://schemas.microsoft.com/office/drawing/2014/main" id="{96C41C80-FE07-D346-9651-0F02D2D62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683">
            <a:off x="6737350" y="1798638"/>
            <a:ext cx="136842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12">
            <a:extLst>
              <a:ext uri="{FF2B5EF4-FFF2-40B4-BE49-F238E27FC236}">
                <a16:creationId xmlns:a16="http://schemas.microsoft.com/office/drawing/2014/main" id="{3673A358-96F2-0D4E-9EB9-B7CBF4E5A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6033">
            <a:off x="5478463" y="1998663"/>
            <a:ext cx="622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C3FFCC69-3A49-E74F-83EE-1666157CA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6810">
            <a:off x="2438400" y="2047875"/>
            <a:ext cx="608013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to 4">
            <a:extLst>
              <a:ext uri="{FF2B5EF4-FFF2-40B4-BE49-F238E27FC236}">
                <a16:creationId xmlns:a16="http://schemas.microsoft.com/office/drawing/2014/main" id="{A6A8045E-1440-4848-8DAF-3643A9023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896721"/>
              </p:ext>
            </p:extLst>
          </p:nvPr>
        </p:nvGraphicFramePr>
        <p:xfrm>
          <a:off x="632885" y="1912787"/>
          <a:ext cx="13493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Imagem de bitmap" r:id="rId7" imgW="2847619" imgH="1609524" progId="PBrush">
                  <p:embed/>
                </p:oleObj>
              </mc:Choice>
              <mc:Fallback>
                <p:oleObj name="Imagem de bitmap" r:id="rId7" imgW="2847619" imgH="1609524" progId="PBrush">
                  <p:embed/>
                  <p:pic>
                    <p:nvPicPr>
                      <p:cNvPr id="5181" name="Objeto 4">
                        <a:extLst>
                          <a:ext uri="{FF2B5EF4-FFF2-40B4-BE49-F238E27FC236}">
                            <a16:creationId xmlns:a16="http://schemas.microsoft.com/office/drawing/2014/main" id="{A645AD9E-3057-4156-8593-4540C89CB7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885" y="1912787"/>
                        <a:ext cx="1349375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DB5FC6C1-564F-C941-8677-E063A34F58BA}"/>
              </a:ext>
            </a:extLst>
          </p:cNvPr>
          <p:cNvSpPr txBox="1"/>
          <p:nvPr/>
        </p:nvSpPr>
        <p:spPr>
          <a:xfrm>
            <a:off x="1806222" y="31721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98C2ABD7-B77A-1E4D-9423-7F7DE9335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54400"/>
              </p:ext>
            </p:extLst>
          </p:nvPr>
        </p:nvGraphicFramePr>
        <p:xfrm>
          <a:off x="467544" y="2868670"/>
          <a:ext cx="8353426" cy="3412116"/>
        </p:xfrm>
        <a:graphic>
          <a:graphicData uri="http://schemas.openxmlformats.org/drawingml/2006/table">
            <a:tbl>
              <a:tblPr/>
              <a:tblGrid>
                <a:gridCol w="764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0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1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9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09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00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manhã (creme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de frutas</a:t>
                      </a: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)</a:t>
                      </a:r>
                    </a:p>
                  </a:txBody>
                  <a:tcPr marL="9526" marR="9526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Almoço </a:t>
                      </a:r>
                    </a:p>
                  </a:txBody>
                  <a:tcPr marL="9526" marR="9526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Sobresa</a:t>
                      </a:r>
                    </a:p>
                    <a:p>
                      <a:pPr lvl="0" algn="ctr"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6" marR="9526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tarde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6" marR="9526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Jantar</a:t>
                      </a:r>
                    </a:p>
                  </a:txBody>
                  <a:tcPr marL="9526" marR="9526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 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43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</a:t>
                      </a:r>
                      <a:r>
                        <a:rPr lang="pt-BR" sz="11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anga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Batata,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Frango, feijão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branco, abobrinha,  espinafre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Melancia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Batata,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Frango, feijão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branco, abobrinha,  espinafre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Mexerica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Abóbora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carne, vagem, brócolis e folhas de brócolis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Abóbora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carne, vagem, brócolis e folhas de brócolis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43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com aveia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 ,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Ovo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cozido*,tomate, lentilha e chicória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 </a:t>
                      </a:r>
                      <a:endParaRPr lang="pt-BR" dirty="0"/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 ,Ovo cozido*,tomate, lentilha e chicória</a:t>
                      </a:r>
                      <a:endParaRPr lang="pt-BR" sz="1100" b="0" i="0" u="none" strike="noStrike" noProof="0" dirty="0">
                        <a:effectLst/>
                      </a:endParaRPr>
                    </a:p>
                    <a:p>
                      <a:pPr lvl="0" algn="l">
                        <a:buNone/>
                      </a:pP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87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cará, arroz, carne, cenoura, ervilha e repolho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cará, arroz, carne, cenoura, ervilha e repolho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 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71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abacate com gotas de limão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Inhame, frango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brócolis,  vagem e espinafre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Laranja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 lima 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Inhame,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</a:t>
                      </a: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rango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brócolis,  vagem e espinafre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endParaRPr lang="pt-BR" sz="1100" b="0" i="0" u="none" strike="noStrike" dirty="0" err="1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EDB3E253-AB22-1641-ADEA-A27E6F4FE13C}"/>
              </a:ext>
            </a:extLst>
          </p:cNvPr>
          <p:cNvSpPr txBox="1"/>
          <p:nvPr/>
        </p:nvSpPr>
        <p:spPr>
          <a:xfrm>
            <a:off x="5754660" y="6488534"/>
            <a:ext cx="468305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i="1" dirty="0">
                <a:latin typeface="Arial" panose="020B0604020202020204" pitchFamily="34" charset="0"/>
              </a:rPr>
              <a:t>Nutricionista </a:t>
            </a:r>
            <a:r>
              <a:rPr lang="pt-BR" altLang="pt-BR" sz="1200" i="1" dirty="0" err="1">
                <a:latin typeface="Arial" panose="020B0604020202020204" pitchFamily="34" charset="0"/>
              </a:rPr>
              <a:t>Monick</a:t>
            </a:r>
            <a:r>
              <a:rPr lang="pt-BR" altLang="pt-BR" sz="1200" i="1" dirty="0">
                <a:latin typeface="Arial" panose="020B0604020202020204" pitchFamily="34" charset="0"/>
              </a:rPr>
              <a:t> </a:t>
            </a:r>
            <a:r>
              <a:rPr lang="pt-BR" altLang="pt-BR" sz="1200" i="1" dirty="0" err="1">
                <a:latin typeface="Arial" panose="020B0604020202020204" pitchFamily="34" charset="0"/>
              </a:rPr>
              <a:t>Markic</a:t>
            </a:r>
            <a:r>
              <a:rPr lang="pt-BR" altLang="pt-BR" sz="1200" i="1" dirty="0">
                <a:latin typeface="Arial" panose="020B0604020202020204" pitchFamily="34" charset="0"/>
              </a:rPr>
              <a:t> CRN 33593</a:t>
            </a:r>
          </a:p>
        </p:txBody>
      </p:sp>
      <p:sp>
        <p:nvSpPr>
          <p:cNvPr id="16" name="CaixaDeTexto 3">
            <a:extLst>
              <a:ext uri="{FF2B5EF4-FFF2-40B4-BE49-F238E27FC236}">
                <a16:creationId xmlns:a16="http://schemas.microsoft.com/office/drawing/2014/main" id="{EE808702-CDE4-EF46-9E70-D9A34BC69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82" y="6467211"/>
            <a:ext cx="576103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None/>
            </a:pPr>
            <a:r>
              <a:rPr lang="pt-BR" sz="1200" b="1" dirty="0">
                <a:latin typeface="Comic Sans MS" panose="030F0702030302020204" pitchFamily="66" charset="0"/>
              </a:rPr>
              <a:t>Não oferecer para bebês menores de 6 meses*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97743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141</Words>
  <Application>Microsoft Office PowerPoint</Application>
  <PresentationFormat>Apresentação na tela (4:3)</PresentationFormat>
  <Paragraphs>47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Tema do Office</vt:lpstr>
      <vt:lpstr>Imagem de bitmap</vt:lpstr>
      <vt:lpstr>Apresentação do PowerPoint</vt:lpstr>
    </vt:vector>
  </TitlesOfParts>
  <Company>Pessoal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Operador</dc:creator>
  <cp:lastModifiedBy>Italo Iglesias</cp:lastModifiedBy>
  <cp:revision>167</cp:revision>
  <cp:lastPrinted>2014-11-19T15:27:04Z</cp:lastPrinted>
  <dcterms:created xsi:type="dcterms:W3CDTF">2013-08-19T14:08:00Z</dcterms:created>
  <dcterms:modified xsi:type="dcterms:W3CDTF">2022-08-29T10:20:32Z</dcterms:modified>
</cp:coreProperties>
</file>