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</p:sldIdLst>
  <p:sldSz cx="9144000" cy="6858000" type="screen4x3"/>
  <p:notesSz cx="6797675" cy="9928225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543078"/>
    <a:srgbClr val="824CB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A3DB692-58F4-461D-BDB6-758967EC445F}" v="115" dt="2021-06-11T19:54:43.356"/>
    <p1510:client id="{CFBA3B2A-FAA8-4373-B02D-46AAB09931B2}" v="238" dt="2020-02-21T15:16:12.48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90" d="100"/>
          <a:sy n="90" d="100"/>
        </p:scale>
        <p:origin x="1944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B23FAF7-4D0E-4FF3-B136-B42D6F387F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9D38F1-3504-4387-9B84-A16D228AA974}" type="datetimeFigureOut">
              <a:rPr lang="pt-BR"/>
              <a:pPr>
                <a:defRPr/>
              </a:pPr>
              <a:t>24/06/2021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DDE3291-08B5-4C11-B9D5-471C584F24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925D4CD-F0D3-42A6-B290-5818D9B925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1EC88A-DAA5-4DDD-922C-53D5F9EAA614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529384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9321607-B776-42AF-BE2E-AC75523AB9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D15BDD-95B5-47DD-9FB9-789C2DA55BC6}" type="datetimeFigureOut">
              <a:rPr lang="pt-BR"/>
              <a:pPr>
                <a:defRPr/>
              </a:pPr>
              <a:t>24/06/2021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4BD0CB9-8DA4-4160-831B-B86133CB53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8ADB952-D1FE-432B-BC70-E3057DAEEA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C9CB97-0DE2-4F61-9D70-9C04FCDB4BF5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7953677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3E86E11-066C-4801-951F-5AC0DAB238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6FBF63-2580-4306-82C5-B0AE8114601A}" type="datetimeFigureOut">
              <a:rPr lang="pt-BR"/>
              <a:pPr>
                <a:defRPr/>
              </a:pPr>
              <a:t>24/06/2021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E04F1D65-4C49-441E-87E5-F4C489A242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C12E47B-40A0-4BEB-A4DC-9E5FAD0AAB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2989C0-B2B5-441E-B77F-AD8926BE99E1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1857627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E5BBD59-3C9D-46C5-936D-AD105A19BB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BC033B-570A-4CEB-B42E-5E5C4489BC48}" type="datetimeFigureOut">
              <a:rPr lang="pt-BR"/>
              <a:pPr>
                <a:defRPr/>
              </a:pPr>
              <a:t>24/06/2021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11039D5-7641-438A-99F7-547BEA79DA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CEAD020-9FE7-4875-887F-4B649A2A75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79BC93-700B-4634-B5E9-C253EA90E4C1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1780399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F70A001-BDBF-4786-812B-C7D97DEB9A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C65859-B078-437C-9074-39F40BE35C2F}" type="datetimeFigureOut">
              <a:rPr lang="pt-BR"/>
              <a:pPr>
                <a:defRPr/>
              </a:pPr>
              <a:t>24/06/2021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409FCE4-DE15-4AA3-B0ED-74D2AE8ABD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8F4D773-BBC5-45C2-B19B-87F6CB3188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3602F5-3A39-4306-95A0-DAA150010100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1189311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3">
            <a:extLst>
              <a:ext uri="{FF2B5EF4-FFF2-40B4-BE49-F238E27FC236}">
                <a16:creationId xmlns:a16="http://schemas.microsoft.com/office/drawing/2014/main" id="{3A207198-5CDC-4B35-BF11-AFA0307E73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DF3C82-8AB9-4009-8726-A25308A46E83}" type="datetimeFigureOut">
              <a:rPr lang="pt-BR"/>
              <a:pPr>
                <a:defRPr/>
              </a:pPr>
              <a:t>24/06/2021</a:t>
            </a:fld>
            <a:endParaRPr lang="pt-BR"/>
          </a:p>
        </p:txBody>
      </p:sp>
      <p:sp>
        <p:nvSpPr>
          <p:cNvPr id="6" name="Espaço Reservado para Rodapé 4">
            <a:extLst>
              <a:ext uri="{FF2B5EF4-FFF2-40B4-BE49-F238E27FC236}">
                <a16:creationId xmlns:a16="http://schemas.microsoft.com/office/drawing/2014/main" id="{3B455D48-5013-4265-A7BB-009244C3E8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>
            <a:extLst>
              <a:ext uri="{FF2B5EF4-FFF2-40B4-BE49-F238E27FC236}">
                <a16:creationId xmlns:a16="http://schemas.microsoft.com/office/drawing/2014/main" id="{E5972B12-9430-495B-A198-6458E4A00C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C1D7C1-21E9-4930-A8A2-B865C1EABA8D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4116226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3">
            <a:extLst>
              <a:ext uri="{FF2B5EF4-FFF2-40B4-BE49-F238E27FC236}">
                <a16:creationId xmlns:a16="http://schemas.microsoft.com/office/drawing/2014/main" id="{37FC2F10-43C1-4BCC-BAC7-DC957F7249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D154BF-1610-4C6B-AC13-DB41101E0C0E}" type="datetimeFigureOut">
              <a:rPr lang="pt-BR"/>
              <a:pPr>
                <a:defRPr/>
              </a:pPr>
              <a:t>24/06/2021</a:t>
            </a:fld>
            <a:endParaRPr lang="pt-BR"/>
          </a:p>
        </p:txBody>
      </p:sp>
      <p:sp>
        <p:nvSpPr>
          <p:cNvPr id="8" name="Espaço Reservado para Rodapé 4">
            <a:extLst>
              <a:ext uri="{FF2B5EF4-FFF2-40B4-BE49-F238E27FC236}">
                <a16:creationId xmlns:a16="http://schemas.microsoft.com/office/drawing/2014/main" id="{2DF1BD6E-F355-4679-8505-B75FF0030C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5">
            <a:extLst>
              <a:ext uri="{FF2B5EF4-FFF2-40B4-BE49-F238E27FC236}">
                <a16:creationId xmlns:a16="http://schemas.microsoft.com/office/drawing/2014/main" id="{18043014-35DA-4836-BEAF-2C4DD84E6D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63DECF-EEA2-4512-838A-F22A1B2FE4C3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549606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Data 3">
            <a:extLst>
              <a:ext uri="{FF2B5EF4-FFF2-40B4-BE49-F238E27FC236}">
                <a16:creationId xmlns:a16="http://schemas.microsoft.com/office/drawing/2014/main" id="{377B3A6E-7972-425F-8569-6AB4CD3A3D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DF697F-7C68-4F9E-B439-5A4154579EAF}" type="datetimeFigureOut">
              <a:rPr lang="pt-BR"/>
              <a:pPr>
                <a:defRPr/>
              </a:pPr>
              <a:t>24/06/2021</a:t>
            </a:fld>
            <a:endParaRPr lang="pt-BR"/>
          </a:p>
        </p:txBody>
      </p:sp>
      <p:sp>
        <p:nvSpPr>
          <p:cNvPr id="4" name="Espaço Reservado para Rodapé 4">
            <a:extLst>
              <a:ext uri="{FF2B5EF4-FFF2-40B4-BE49-F238E27FC236}">
                <a16:creationId xmlns:a16="http://schemas.microsoft.com/office/drawing/2014/main" id="{0F71FBE4-B382-45C1-8821-AF4C1DAA17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5">
            <a:extLst>
              <a:ext uri="{FF2B5EF4-FFF2-40B4-BE49-F238E27FC236}">
                <a16:creationId xmlns:a16="http://schemas.microsoft.com/office/drawing/2014/main" id="{7EA69C12-14D9-4C4E-8FDF-3B64EED86D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D4CAE0-C09C-4E40-A01D-221327375544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7925389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3">
            <a:extLst>
              <a:ext uri="{FF2B5EF4-FFF2-40B4-BE49-F238E27FC236}">
                <a16:creationId xmlns:a16="http://schemas.microsoft.com/office/drawing/2014/main" id="{D645B1DD-A533-4235-8A8F-8567D53BC2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C7B016-50B0-4FA7-BA86-F4D624EA9FA0}" type="datetimeFigureOut">
              <a:rPr lang="pt-BR"/>
              <a:pPr>
                <a:defRPr/>
              </a:pPr>
              <a:t>24/06/2021</a:t>
            </a:fld>
            <a:endParaRPr lang="pt-BR"/>
          </a:p>
        </p:txBody>
      </p:sp>
      <p:sp>
        <p:nvSpPr>
          <p:cNvPr id="3" name="Espaço Reservado para Rodapé 4">
            <a:extLst>
              <a:ext uri="{FF2B5EF4-FFF2-40B4-BE49-F238E27FC236}">
                <a16:creationId xmlns:a16="http://schemas.microsoft.com/office/drawing/2014/main" id="{FFFD6A7A-452F-4C9E-85E5-75C950A96A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5">
            <a:extLst>
              <a:ext uri="{FF2B5EF4-FFF2-40B4-BE49-F238E27FC236}">
                <a16:creationId xmlns:a16="http://schemas.microsoft.com/office/drawing/2014/main" id="{60358FCD-76EE-47B4-8C35-D9A9AE2695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512181-E90B-4A2A-BE98-A038465EBFBD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438632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3">
            <a:extLst>
              <a:ext uri="{FF2B5EF4-FFF2-40B4-BE49-F238E27FC236}">
                <a16:creationId xmlns:a16="http://schemas.microsoft.com/office/drawing/2014/main" id="{FB03C6D3-2C37-4A85-97FC-CAEF57CCDB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72C341-8A37-4A4D-AEC3-EF120099D404}" type="datetimeFigureOut">
              <a:rPr lang="pt-BR"/>
              <a:pPr>
                <a:defRPr/>
              </a:pPr>
              <a:t>24/06/2021</a:t>
            </a:fld>
            <a:endParaRPr lang="pt-BR"/>
          </a:p>
        </p:txBody>
      </p:sp>
      <p:sp>
        <p:nvSpPr>
          <p:cNvPr id="6" name="Espaço Reservado para Rodapé 4">
            <a:extLst>
              <a:ext uri="{FF2B5EF4-FFF2-40B4-BE49-F238E27FC236}">
                <a16:creationId xmlns:a16="http://schemas.microsoft.com/office/drawing/2014/main" id="{E24E0E42-CCFF-4B5A-8489-5AB5DECCBC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>
            <a:extLst>
              <a:ext uri="{FF2B5EF4-FFF2-40B4-BE49-F238E27FC236}">
                <a16:creationId xmlns:a16="http://schemas.microsoft.com/office/drawing/2014/main" id="{C59062C8-7DAE-4FD9-B1A8-6097CB5543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5347F1-2FA7-44D3-941A-6C1C5F2F3365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9407588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3">
            <a:extLst>
              <a:ext uri="{FF2B5EF4-FFF2-40B4-BE49-F238E27FC236}">
                <a16:creationId xmlns:a16="http://schemas.microsoft.com/office/drawing/2014/main" id="{9FF54C53-0552-484C-A585-46467BEB36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29548F-2311-42EB-A6A1-4F324680B0D3}" type="datetimeFigureOut">
              <a:rPr lang="pt-BR"/>
              <a:pPr>
                <a:defRPr/>
              </a:pPr>
              <a:t>24/06/2021</a:t>
            </a:fld>
            <a:endParaRPr lang="pt-BR"/>
          </a:p>
        </p:txBody>
      </p:sp>
      <p:sp>
        <p:nvSpPr>
          <p:cNvPr id="6" name="Espaço Reservado para Rodapé 4">
            <a:extLst>
              <a:ext uri="{FF2B5EF4-FFF2-40B4-BE49-F238E27FC236}">
                <a16:creationId xmlns:a16="http://schemas.microsoft.com/office/drawing/2014/main" id="{415F6FD0-F209-4B74-93C4-95DC7D24CC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>
            <a:extLst>
              <a:ext uri="{FF2B5EF4-FFF2-40B4-BE49-F238E27FC236}">
                <a16:creationId xmlns:a16="http://schemas.microsoft.com/office/drawing/2014/main" id="{19EC136B-B629-41CD-8AE3-60A7B5FAB1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DDBD64-29B5-46F0-9537-E140FF5A9896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3281349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ço Reservado para Título 1">
            <a:extLst>
              <a:ext uri="{FF2B5EF4-FFF2-40B4-BE49-F238E27FC236}">
                <a16:creationId xmlns:a16="http://schemas.microsoft.com/office/drawing/2014/main" id="{E6D890B1-21D3-492D-B238-8237BC5A0852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 estilo do título mestre</a:t>
            </a:r>
          </a:p>
        </p:txBody>
      </p:sp>
      <p:sp>
        <p:nvSpPr>
          <p:cNvPr id="1027" name="Espaço Reservado para Texto 2">
            <a:extLst>
              <a:ext uri="{FF2B5EF4-FFF2-40B4-BE49-F238E27FC236}">
                <a16:creationId xmlns:a16="http://schemas.microsoft.com/office/drawing/2014/main" id="{14268089-AEAE-4C2A-B1F7-6FE26DB68D9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os estilos do texto mestre</a:t>
            </a:r>
          </a:p>
          <a:p>
            <a:pPr lvl="1"/>
            <a:r>
              <a:rPr lang="pt-BR" altLang="pt-BR"/>
              <a:t>Segundo nível</a:t>
            </a:r>
          </a:p>
          <a:p>
            <a:pPr lvl="2"/>
            <a:r>
              <a:rPr lang="pt-BR" altLang="pt-BR"/>
              <a:t>Terceiro nível</a:t>
            </a:r>
          </a:p>
          <a:p>
            <a:pPr lvl="3"/>
            <a:r>
              <a:rPr lang="pt-BR" altLang="pt-BR"/>
              <a:t>Quarto nível</a:t>
            </a:r>
          </a:p>
          <a:p>
            <a:pPr lvl="4"/>
            <a:r>
              <a:rPr lang="pt-BR" alt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9D536A8-6325-4B7A-A1BD-0B4D8384328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867A35A-1A36-4B80-9EFC-1A747C542420}" type="datetimeFigureOut">
              <a:rPr lang="pt-BR"/>
              <a:pPr>
                <a:defRPr/>
              </a:pPr>
              <a:t>24/06/2021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25CB419-D633-4727-8F56-983069F6319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1F14D7B-07C0-4569-80EC-E03EEF1419E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EB5386D3-7E4E-4746-A482-2C980E571DEE}" type="slidenum">
              <a:rPr lang="pt-BR" altLang="pt-BR"/>
              <a:pPr/>
              <a:t>‹nº›</a:t>
            </a:fld>
            <a:endParaRPr lang="pt-BR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oleObject" Target="../embeddings/oleObject1.bin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id="{4B61BE49-2E2E-4E1D-B49C-54FC6587044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5528502"/>
              </p:ext>
            </p:extLst>
          </p:nvPr>
        </p:nvGraphicFramePr>
        <p:xfrm>
          <a:off x="373280" y="2494606"/>
          <a:ext cx="8429626" cy="3622423"/>
        </p:xfrm>
        <a:graphic>
          <a:graphicData uri="http://schemas.openxmlformats.org/drawingml/2006/table">
            <a:tbl>
              <a:tblPr/>
              <a:tblGrid>
                <a:gridCol w="8469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4697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191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0672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3625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00774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6579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680064">
                <a:tc>
                  <a:txBody>
                    <a:bodyPr/>
                    <a:lstStyle/>
                    <a:p>
                      <a:pPr algn="ctr" fontAlgn="b"/>
                      <a:endParaRPr lang="pt-BR" sz="1100" b="0" i="0" u="none" strike="noStrike" dirty="0">
                        <a:solidFill>
                          <a:srgbClr val="FF0000"/>
                        </a:solidFill>
                        <a:effectLst/>
                        <a:latin typeface="Comic Sans MS"/>
                      </a:endParaRPr>
                    </a:p>
                  </a:txBody>
                  <a:tcPr marL="9524" marR="9524" marT="95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omic Sans MS"/>
                        </a:rPr>
                        <a:t>Lanche manhã (creme</a:t>
                      </a:r>
                      <a:r>
                        <a:rPr lang="pt-BR" sz="1100" b="0" i="0" u="none" strike="noStrike" baseline="0" dirty="0">
                          <a:solidFill>
                            <a:srgbClr val="FF0000"/>
                          </a:solidFill>
                          <a:effectLst/>
                          <a:latin typeface="Comic Sans MS"/>
                        </a:rPr>
                        <a:t> de frutas)</a:t>
                      </a:r>
                      <a:endParaRPr lang="pt-BR" sz="1100" b="0" i="0" u="none" strike="noStrike" dirty="0">
                        <a:solidFill>
                          <a:srgbClr val="FF0000"/>
                        </a:solidFill>
                        <a:effectLst/>
                        <a:latin typeface="Comic Sans MS"/>
                      </a:endParaRPr>
                    </a:p>
                  </a:txBody>
                  <a:tcPr marL="9524" marR="9524" marT="95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omic Sans MS"/>
                        </a:rPr>
                        <a:t>Almoço </a:t>
                      </a:r>
                    </a:p>
                  </a:txBody>
                  <a:tcPr marL="9524" marR="9524" marT="95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omic Sans MS"/>
                        </a:rPr>
                        <a:t>Sobremesa (fruta)</a:t>
                      </a:r>
                    </a:p>
                  </a:txBody>
                  <a:tcPr marL="9524" marR="9524" marT="95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omic Sans MS"/>
                        </a:rPr>
                        <a:t>Lanche tarde</a:t>
                      </a:r>
                    </a:p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omic Sans MS"/>
                        </a:rPr>
                        <a:t>(</a:t>
                      </a:r>
                      <a:r>
                        <a:rPr lang="pt-BR" sz="1100" b="0" i="0" u="none" strike="noStrike" baseline="0" dirty="0">
                          <a:solidFill>
                            <a:srgbClr val="FF0000"/>
                          </a:solidFill>
                          <a:effectLst/>
                          <a:latin typeface="Comic Sans MS"/>
                        </a:rPr>
                        <a:t>fruta</a:t>
                      </a:r>
                      <a:r>
                        <a:rPr lang="pt-BR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omic Sans MS"/>
                        </a:rPr>
                        <a:t>)</a:t>
                      </a:r>
                    </a:p>
                  </a:txBody>
                  <a:tcPr marL="9524" marR="9524" marT="95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omic Sans MS"/>
                        </a:rPr>
                        <a:t>Jantar</a:t>
                      </a:r>
                    </a:p>
                  </a:txBody>
                  <a:tcPr marL="9524" marR="9524" marT="95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omic Sans MS"/>
                        </a:rPr>
                        <a:t>Sobremesa </a:t>
                      </a:r>
                    </a:p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omic Sans MS"/>
                        </a:rPr>
                        <a:t>(fruta)</a:t>
                      </a:r>
                    </a:p>
                  </a:txBody>
                  <a:tcPr marL="9524" marR="9524" marT="95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2506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omic Sans MS"/>
                        </a:rPr>
                        <a:t>Segunda</a:t>
                      </a:r>
                    </a:p>
                  </a:txBody>
                  <a:tcPr marL="9524" marR="9524" marT="95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Banana</a:t>
                      </a:r>
                    </a:p>
                  </a:txBody>
                  <a:tcPr marL="9525" marR="9525" marT="95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Fubá, carne moída, tomate, chuchu, couve </a:t>
                      </a:r>
                    </a:p>
                  </a:txBody>
                  <a:tcPr marL="9525" marR="9525" marT="95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Pera</a:t>
                      </a:r>
                    </a:p>
                  </a:txBody>
                  <a:tcPr marL="9525" marR="9525" marT="95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Mamão</a:t>
                      </a:r>
                      <a:r>
                        <a:rPr lang="pt-BR" sz="11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 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omic Sans MS"/>
                      </a:endParaRPr>
                    </a:p>
                  </a:txBody>
                  <a:tcPr marL="9525" marR="9525" marT="95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1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Fubá, carne moída, tomate, chuchu, couve 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omic Sans MS"/>
                      </a:endParaRPr>
                    </a:p>
                  </a:txBody>
                  <a:tcPr marL="9525" marR="9525" marT="95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Pera</a:t>
                      </a:r>
                    </a:p>
                  </a:txBody>
                  <a:tcPr marL="9525" marR="9525" marT="95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2374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omic Sans MS"/>
                        </a:rPr>
                        <a:t>Terça</a:t>
                      </a:r>
                    </a:p>
                  </a:txBody>
                  <a:tcPr marL="9524" marR="9524" marT="95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Manga</a:t>
                      </a:r>
                    </a:p>
                  </a:txBody>
                  <a:tcPr marL="9525" marR="9525" marT="95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Arroz, frango, abóbora, berinjela, almeirão e salsinha</a:t>
                      </a:r>
                    </a:p>
                  </a:txBody>
                  <a:tcPr marL="9525" marR="9525" marT="95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mexerica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omic Sans MS"/>
                      </a:endParaRPr>
                    </a:p>
                  </a:txBody>
                  <a:tcPr marL="9525" marR="9525" marT="95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Pera</a:t>
                      </a:r>
                      <a:r>
                        <a:rPr lang="pt-BR" sz="11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 cozida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omic Sans MS"/>
                      </a:endParaRPr>
                    </a:p>
                  </a:txBody>
                  <a:tcPr marL="9525" marR="9525" marT="95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1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Arroz, frango, abóbora, berinjela, almeirão e salsinha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omic Sans MS"/>
                      </a:endParaRPr>
                    </a:p>
                  </a:txBody>
                  <a:tcPr marL="9525" marR="9525" marT="95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mexerica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omic Sans MS"/>
                      </a:endParaRPr>
                    </a:p>
                    <a:p>
                      <a:pPr algn="l" fontAlgn="b"/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omic Sans MS"/>
                      </a:endParaRPr>
                    </a:p>
                  </a:txBody>
                  <a:tcPr marL="9525" marR="9525" marT="95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2409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omic Sans MS"/>
                        </a:rPr>
                        <a:t>Quarta</a:t>
                      </a:r>
                    </a:p>
                  </a:txBody>
                  <a:tcPr marL="9524" marR="9524" marT="95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Maçã</a:t>
                      </a:r>
                    </a:p>
                  </a:txBody>
                  <a:tcPr marL="9525" marR="9525" marT="95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Macarrão,</a:t>
                      </a:r>
                      <a:r>
                        <a:rPr lang="pt-BR" sz="11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 </a:t>
                      </a:r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ovo*, couve</a:t>
                      </a:r>
                      <a:r>
                        <a:rPr lang="pt-BR" sz="11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 flor</a:t>
                      </a:r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, cenoura, acelga e coentro </a:t>
                      </a:r>
                    </a:p>
                  </a:txBody>
                  <a:tcPr marL="9525" marR="9525" marT="95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manga</a:t>
                      </a:r>
                    </a:p>
                  </a:txBody>
                  <a:tcPr marL="9525" marR="9525" marT="95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Abacate</a:t>
                      </a:r>
                    </a:p>
                  </a:txBody>
                  <a:tcPr marL="9525" marR="9525" marT="95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pt-BR" sz="11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Macarrão, ovo*, couve flor, cenoura, acelga e coentro 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omic Sans MS"/>
                      </a:endParaRPr>
                    </a:p>
                  </a:txBody>
                  <a:tcPr marL="9525" marR="9525" marT="95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manga</a:t>
                      </a:r>
                    </a:p>
                    <a:p>
                      <a:pPr algn="l" fontAlgn="b"/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omic Sans MS"/>
                      </a:endParaRPr>
                    </a:p>
                  </a:txBody>
                  <a:tcPr marL="9525" marR="9525" marT="95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47677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omic Sans MS"/>
                        </a:rPr>
                        <a:t>Quinta</a:t>
                      </a:r>
                    </a:p>
                  </a:txBody>
                  <a:tcPr marL="9524" marR="9524" marT="95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Abacate</a:t>
                      </a:r>
                    </a:p>
                  </a:txBody>
                  <a:tcPr marL="9525" marR="9525" marT="95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omic Sans MS"/>
                      </a:endParaRPr>
                    </a:p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Batata doce, frango, beterraba, vagem, espinafre</a:t>
                      </a:r>
                    </a:p>
                    <a:p>
                      <a:pPr algn="l" fontAlgn="b"/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omic Sans MS"/>
                      </a:endParaRPr>
                    </a:p>
                  </a:txBody>
                  <a:tcPr marL="9525" marR="9525" marT="95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Melão</a:t>
                      </a:r>
                    </a:p>
                  </a:txBody>
                  <a:tcPr marL="9525" marR="9525" marT="95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Banana</a:t>
                      </a:r>
                      <a:r>
                        <a:rPr lang="pt-BR" sz="11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 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omic Sans MS"/>
                      </a:endParaRPr>
                    </a:p>
                  </a:txBody>
                  <a:tcPr marL="9525" marR="9525" marT="95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pt-BR" sz="11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Batata doce, frango, beterraba, vagem, espinafre</a:t>
                      </a:r>
                    </a:p>
                  </a:txBody>
                  <a:tcPr marL="9525" marR="9525" marT="95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Melão</a:t>
                      </a:r>
                    </a:p>
                  </a:txBody>
                  <a:tcPr marL="9525" marR="9525" marT="95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24307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omic Sans MS"/>
                        </a:rPr>
                        <a:t>Sexta</a:t>
                      </a:r>
                    </a:p>
                  </a:txBody>
                  <a:tcPr marL="9524" marR="9524" marT="95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Goiaba</a:t>
                      </a:r>
                    </a:p>
                  </a:txBody>
                  <a:tcPr marL="9525" marR="9525" marT="95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 eaLnBrk="1" fontAlgn="b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pt-BR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omic Sans MS"/>
                          <a:ea typeface="+mn-ea"/>
                          <a:cs typeface="+mn-cs"/>
                        </a:rPr>
                        <a:t>Inhame, alho </a:t>
                      </a:r>
                      <a:r>
                        <a:rPr lang="pt-BR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Comic Sans MS"/>
                          <a:ea typeface="+mn-ea"/>
                          <a:cs typeface="+mn-cs"/>
                        </a:rPr>
                        <a:t>poró</a:t>
                      </a:r>
                      <a:r>
                        <a:rPr lang="pt-BR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omic Sans MS"/>
                          <a:ea typeface="+mn-ea"/>
                          <a:cs typeface="+mn-cs"/>
                        </a:rPr>
                        <a:t>, frango, cenoura e chuchu</a:t>
                      </a:r>
                    </a:p>
                  </a:txBody>
                  <a:tcPr marL="9525" marR="9525" marT="95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salada de fruta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omic Sans MS"/>
                      </a:endParaRPr>
                    </a:p>
                  </a:txBody>
                  <a:tcPr marL="9525" marR="9525" marT="95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maçã</a:t>
                      </a:r>
                    </a:p>
                  </a:txBody>
                  <a:tcPr marL="9525" marR="9525" marT="95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>
                        <a:lnSpc>
                          <a:spcPct val="114999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</a:pPr>
                      <a:r>
                        <a:rPr lang="pt-BR" sz="1100" b="0" i="0" u="none" strike="noStrike" kern="1200" noProof="0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Inhame, alho </a:t>
                      </a:r>
                      <a:r>
                        <a:rPr lang="pt-BR" sz="1100" b="0" i="0" u="none" strike="noStrike" kern="1200" noProof="0" dirty="0" err="1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poró</a:t>
                      </a:r>
                      <a:r>
                        <a:rPr lang="pt-BR" sz="1100" b="0" i="0" u="none" strike="noStrike" kern="1200" noProof="0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, frango, cenoura e chuchu</a:t>
                      </a:r>
                      <a:endParaRPr lang="pt-BR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Comic Sans MS"/>
                        <a:ea typeface="+mn-ea"/>
                        <a:cs typeface="+mn-cs"/>
                      </a:endParaRPr>
                    </a:p>
                  </a:txBody>
                  <a:tcPr marL="9525" marR="9525" marT="95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baseline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salada de fruta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omic Sans MS"/>
                      </a:endParaRPr>
                    </a:p>
                  </a:txBody>
                  <a:tcPr marL="9525" marR="9525" marT="95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4156" name="CaixaDeTexto 2">
            <a:extLst>
              <a:ext uri="{FF2B5EF4-FFF2-40B4-BE49-F238E27FC236}">
                <a16:creationId xmlns:a16="http://schemas.microsoft.com/office/drawing/2014/main" id="{D058AAFE-8F13-4C03-93F0-48CAC36022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0363" y="6437882"/>
            <a:ext cx="5761037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buNone/>
            </a:pPr>
            <a:r>
              <a:rPr lang="pt-BR" sz="1200" b="1" dirty="0">
                <a:latin typeface="Comic Sans MS" panose="030F0702030302020204" pitchFamily="66" charset="0"/>
              </a:rPr>
              <a:t>Não oferecer para bebês menores de 6 meses*</a:t>
            </a:r>
            <a:endParaRPr lang="pt-BR" dirty="0"/>
          </a:p>
        </p:txBody>
      </p:sp>
      <p:graphicFrame>
        <p:nvGraphicFramePr>
          <p:cNvPr id="4157" name="Objeto 3">
            <a:extLst>
              <a:ext uri="{FF2B5EF4-FFF2-40B4-BE49-F238E27FC236}">
                <a16:creationId xmlns:a16="http://schemas.microsoft.com/office/drawing/2014/main" id="{A2FCB79E-1984-4231-A1E6-90BF37D0FC0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68325" y="1652588"/>
          <a:ext cx="1349375" cy="765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66" name="Imagem de bitmap" r:id="rId3" imgW="2847619" imgH="1609524" progId="PBrush">
                  <p:embed/>
                </p:oleObj>
              </mc:Choice>
              <mc:Fallback>
                <p:oleObj name="Imagem de bitmap" r:id="rId3" imgW="2847619" imgH="1609524" progId="PBrush">
                  <p:embed/>
                  <p:pic>
                    <p:nvPicPr>
                      <p:cNvPr id="0" name="Objeto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8325" y="1652588"/>
                        <a:ext cx="1349375" cy="765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158" name="Imagem 8">
            <a:extLst>
              <a:ext uri="{FF2B5EF4-FFF2-40B4-BE49-F238E27FC236}">
                <a16:creationId xmlns:a16="http://schemas.microsoft.com/office/drawing/2014/main" id="{E8DCE514-EE5D-4135-B0A2-783464672E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1083190">
            <a:off x="2540000" y="1798638"/>
            <a:ext cx="608013" cy="735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59" name="Imagem 12">
            <a:extLst>
              <a:ext uri="{FF2B5EF4-FFF2-40B4-BE49-F238E27FC236}">
                <a16:creationId xmlns:a16="http://schemas.microsoft.com/office/drawing/2014/main" id="{C965D843-4E60-4537-A3EB-C6CCBAA5E4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426033">
            <a:off x="6100763" y="942975"/>
            <a:ext cx="622300" cy="75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60" name="Imagem 16">
            <a:extLst>
              <a:ext uri="{FF2B5EF4-FFF2-40B4-BE49-F238E27FC236}">
                <a16:creationId xmlns:a16="http://schemas.microsoft.com/office/drawing/2014/main" id="{4B7FC779-45F9-40B0-83EA-A2321B60863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74683">
            <a:off x="6680200" y="1423988"/>
            <a:ext cx="1368425" cy="71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61" name="Imagem 23">
            <a:extLst>
              <a:ext uri="{FF2B5EF4-FFF2-40B4-BE49-F238E27FC236}">
                <a16:creationId xmlns:a16="http://schemas.microsoft.com/office/drawing/2014/main" id="{4C113464-B715-4C40-A6A1-4A87498D5E2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3725" y="1725613"/>
            <a:ext cx="2524125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tângulo 8">
            <a:extLst>
              <a:ext uri="{FF2B5EF4-FFF2-40B4-BE49-F238E27FC236}">
                <a16:creationId xmlns:a16="http://schemas.microsoft.com/office/drawing/2014/main" id="{3CF64A7E-4113-4F23-831E-84ABD0982A79}"/>
              </a:ext>
            </a:extLst>
          </p:cNvPr>
          <p:cNvSpPr/>
          <p:nvPr/>
        </p:nvSpPr>
        <p:spPr>
          <a:xfrm>
            <a:off x="5657850" y="1843088"/>
            <a:ext cx="325438" cy="369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pt-BR" dirty="0">
                <a:solidFill>
                  <a:schemeClr val="accent5">
                    <a:lumMod val="75000"/>
                  </a:schemeClr>
                </a:solidFill>
                <a:latin typeface="Comic Sans MS" pitchFamily="66" charset="0"/>
              </a:rPr>
              <a:t>3</a:t>
            </a:r>
          </a:p>
        </p:txBody>
      </p:sp>
      <p:sp>
        <p:nvSpPr>
          <p:cNvPr id="4163" name="CaixaDeTexto 9">
            <a:extLst>
              <a:ext uri="{FF2B5EF4-FFF2-40B4-BE49-F238E27FC236}">
                <a16:creationId xmlns:a16="http://schemas.microsoft.com/office/drawing/2014/main" id="{388B8A68-0464-4B12-AA7E-24A021CAD4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7325" y="260350"/>
            <a:ext cx="6726238" cy="14804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100" b="1" u="sng" dirty="0">
                <a:latin typeface="Comic Sans MS" panose="030F0702030302020204" pitchFamily="66" charset="0"/>
              </a:rPr>
              <a:t>Fases da alimentação: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100" b="1" dirty="0">
                <a:latin typeface="Comic Sans MS" panose="030F0702030302020204" pitchFamily="66" charset="0"/>
              </a:rPr>
              <a:t>Fase 1 ( 6 a 7 meses): </a:t>
            </a:r>
            <a:r>
              <a:rPr lang="pt-BR" altLang="pt-BR" sz="1100" dirty="0">
                <a:latin typeface="Comic Sans MS" panose="030F0702030302020204" pitchFamily="66" charset="0"/>
              </a:rPr>
              <a:t>Todos os alimentos do cardápio peneirados.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100" b="1" dirty="0">
                <a:latin typeface="Comic Sans MS" panose="030F0702030302020204" pitchFamily="66" charset="0"/>
              </a:rPr>
              <a:t>Fase 2 (8 a 9 meses): </a:t>
            </a:r>
            <a:r>
              <a:rPr lang="pt-BR" altLang="pt-BR" sz="1100" dirty="0">
                <a:latin typeface="Comic Sans MS" panose="030F0702030302020204" pitchFamily="66" charset="0"/>
              </a:rPr>
              <a:t>Todos os alimentos do cardápio bem amassados.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100" b="1" dirty="0">
                <a:latin typeface="Comic Sans MS" panose="030F0702030302020204" pitchFamily="66" charset="0"/>
              </a:rPr>
              <a:t>Fase 3 (10 a 11 meses): </a:t>
            </a:r>
            <a:r>
              <a:rPr lang="pt-BR" altLang="pt-BR" sz="1100" dirty="0">
                <a:latin typeface="Comic Sans MS" panose="030F0702030302020204" pitchFamily="66" charset="0"/>
              </a:rPr>
              <a:t>Todos os alimentos do cardápio pouco amassados.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100" b="1" dirty="0">
                <a:latin typeface="Comic Sans MS" panose="030F0702030302020204" pitchFamily="66" charset="0"/>
              </a:rPr>
              <a:t>Fase 4 ( 1 a 3 anos): </a:t>
            </a:r>
            <a:r>
              <a:rPr lang="pt-BR" altLang="pt-BR" sz="1100" dirty="0">
                <a:latin typeface="Comic Sans MS" panose="030F0702030302020204" pitchFamily="66" charset="0"/>
              </a:rPr>
              <a:t>Prato principal e guarnição picados ou desfiados.</a:t>
            </a:r>
          </a:p>
          <a:p>
            <a:pPr eaLnBrk="1" hangingPunct="1">
              <a:spcBef>
                <a:spcPct val="0"/>
              </a:spcBef>
              <a:buNone/>
            </a:pPr>
            <a:r>
              <a:rPr lang="pt-BR" altLang="pt-BR" sz="1100" b="1" dirty="0">
                <a:latin typeface="Comic Sans MS" panose="030F0702030302020204" pitchFamily="66" charset="0"/>
              </a:rPr>
              <a:t>Fase 5  (4 anos): </a:t>
            </a:r>
            <a:r>
              <a:rPr lang="pt-BR" altLang="pt-BR" sz="1100" dirty="0">
                <a:latin typeface="Comic Sans MS" panose="030F0702030302020204" pitchFamily="66" charset="0"/>
              </a:rPr>
              <a:t>Consistência normal em pequenos pedaços.</a:t>
            </a:r>
          </a:p>
          <a:p>
            <a:pPr eaLnBrk="1" hangingPunct="1">
              <a:buNone/>
            </a:pPr>
            <a:r>
              <a:rPr lang="pt-BR" sz="1100" b="1" dirty="0">
                <a:latin typeface="Comic Sans MS" panose="030F0702030302020204" pitchFamily="66" charset="0"/>
              </a:rPr>
              <a:t>*As frutas  poderão sofrer alterações devido ao grau de maturação</a:t>
            </a:r>
            <a:endParaRPr lang="pt-BR" altLang="pt-BR" sz="1100" b="1" dirty="0">
              <a:latin typeface="Comic Sans MS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pt-BR" altLang="pt-BR" sz="1100">
              <a:latin typeface="Comic Sans MS" panose="030F0702030302020204" pitchFamily="66" charset="0"/>
            </a:endParaRPr>
          </a:p>
        </p:txBody>
      </p:sp>
      <p:sp>
        <p:nvSpPr>
          <p:cNvPr id="4164" name="Retângulo 2">
            <a:extLst>
              <a:ext uri="{FF2B5EF4-FFF2-40B4-BE49-F238E27FC236}">
                <a16:creationId xmlns:a16="http://schemas.microsoft.com/office/drawing/2014/main" id="{6A15BC4A-1E12-4877-9620-D559D4537F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7213" y="6218238"/>
            <a:ext cx="28956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200" i="1">
                <a:latin typeface="Arial" panose="020B0604020202020204" pitchFamily="34" charset="0"/>
              </a:rPr>
              <a:t>Nutricionista Monick Markic CRN 33593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761</TotalTime>
  <Words>263</Words>
  <Application>Microsoft Office PowerPoint</Application>
  <PresentationFormat>Apresentação na tela (4:3)</PresentationFormat>
  <Paragraphs>54</Paragraphs>
  <Slides>1</Slides>
  <Notes>0</Notes>
  <HiddenSlides>0</HiddenSlides>
  <MMClips>0</MMClips>
  <ScaleCrop>false</ScaleCrop>
  <HeadingPairs>
    <vt:vector size="8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Servidores OLE inseridos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6" baseType="lpstr">
      <vt:lpstr>Arial</vt:lpstr>
      <vt:lpstr>Calibri</vt:lpstr>
      <vt:lpstr>Comic Sans MS</vt:lpstr>
      <vt:lpstr>Tema do Office</vt:lpstr>
      <vt:lpstr>Imagem de bitmap</vt:lpstr>
      <vt:lpstr>Apresentação do PowerPoint</vt:lpstr>
    </vt:vector>
  </TitlesOfParts>
  <Company>Pessoal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Operador</dc:creator>
  <cp:lastModifiedBy>Viviane de Oliveira</cp:lastModifiedBy>
  <cp:revision>204</cp:revision>
  <cp:lastPrinted>2021-06-24T13:39:11Z</cp:lastPrinted>
  <dcterms:created xsi:type="dcterms:W3CDTF">2013-08-19T14:08:00Z</dcterms:created>
  <dcterms:modified xsi:type="dcterms:W3CDTF">2021-06-24T13:39:11Z</dcterms:modified>
</cp:coreProperties>
</file>