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43078"/>
    <a:srgbClr val="824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3DB692-58F4-461D-BDB6-758967EC445F}" v="115" dt="2021-06-11T19:54:43.356"/>
    <p1510:client id="{CFBA3B2A-FAA8-4373-B02D-46AAB09931B2}" v="238" dt="2020-02-21T15:16:12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23FAF7-4D0E-4FF3-B136-B42D6F38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D38F1-3504-4387-9B84-A16D228AA974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DE3291-08B5-4C11-B9D5-471C584F2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5D4CD-F0D3-42A6-B290-5818D9B9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EC88A-DAA5-4DDD-922C-53D5F9EAA6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293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21607-B776-42AF-BE2E-AC75523A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5BDD-95B5-47DD-9FB9-789C2DA55BC6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BD0CB9-8DA4-4160-831B-B86133CB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ADB952-D1FE-432B-BC70-E3057DAE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9CB97-0DE2-4F61-9D70-9C04FCDB4B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536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E86E11-066C-4801-951F-5AC0DAB2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BF63-2580-4306-82C5-B0AE8114601A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4F1D65-4C49-441E-87E5-F4C489A2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12E47B-40A0-4BEB-A4DC-9E5FAD0A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989C0-B2B5-441E-B77F-AD8926BE99E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576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5BBD59-3C9D-46C5-936D-AD105A19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C033B-570A-4CEB-B42E-5E5C4489BC48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1039D5-7641-438A-99F7-547BEA79D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EAD020-9FE7-4875-887F-4B649A2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9BC93-700B-4634-B5E9-C253EA90E4C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80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70A001-BDBF-4786-812B-C7D97DEB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5859-B078-437C-9074-39F40BE35C2F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409FCE4-DE15-4AA3-B0ED-74D2AE8A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F4D773-BBC5-45C2-B19B-87F6CB31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602F5-3A39-4306-95A0-DAA15001010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893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3A207198-5CDC-4B35-BF11-AFA0307E7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3C82-8AB9-4009-8726-A25308A46E83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3B455D48-5013-4265-A7BB-009244C3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E5972B12-9430-495B-A198-6458E4A0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1D7C1-21E9-4930-A8A2-B865C1EAB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162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>
            <a:extLst>
              <a:ext uri="{FF2B5EF4-FFF2-40B4-BE49-F238E27FC236}">
                <a16:creationId xmlns:a16="http://schemas.microsoft.com/office/drawing/2014/main" id="{37FC2F10-43C1-4BCC-BAC7-DC957F724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154BF-1610-4C6B-AC13-DB41101E0C0E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8" name="Espaço Reservado para Rodapé 4">
            <a:extLst>
              <a:ext uri="{FF2B5EF4-FFF2-40B4-BE49-F238E27FC236}">
                <a16:creationId xmlns:a16="http://schemas.microsoft.com/office/drawing/2014/main" id="{2DF1BD6E-F355-4679-8505-B75FF0030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>
            <a:extLst>
              <a:ext uri="{FF2B5EF4-FFF2-40B4-BE49-F238E27FC236}">
                <a16:creationId xmlns:a16="http://schemas.microsoft.com/office/drawing/2014/main" id="{18043014-35DA-4836-BEAF-2C4DD84E6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3DECF-EEA2-4512-838A-F22A1B2FE4C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96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>
            <a:extLst>
              <a:ext uri="{FF2B5EF4-FFF2-40B4-BE49-F238E27FC236}">
                <a16:creationId xmlns:a16="http://schemas.microsoft.com/office/drawing/2014/main" id="{377B3A6E-7972-425F-8569-6AB4CD3A3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F697F-7C68-4F9E-B439-5A4154579EAF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4" name="Espaço Reservado para Rodapé 4">
            <a:extLst>
              <a:ext uri="{FF2B5EF4-FFF2-40B4-BE49-F238E27FC236}">
                <a16:creationId xmlns:a16="http://schemas.microsoft.com/office/drawing/2014/main" id="{0F71FBE4-B382-45C1-8821-AF4C1DAA1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>
            <a:extLst>
              <a:ext uri="{FF2B5EF4-FFF2-40B4-BE49-F238E27FC236}">
                <a16:creationId xmlns:a16="http://schemas.microsoft.com/office/drawing/2014/main" id="{7EA69C12-14D9-4C4E-8FDF-3B64EED8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4CAE0-C09C-4E40-A01D-2213273755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253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>
            <a:extLst>
              <a:ext uri="{FF2B5EF4-FFF2-40B4-BE49-F238E27FC236}">
                <a16:creationId xmlns:a16="http://schemas.microsoft.com/office/drawing/2014/main" id="{D645B1DD-A533-4235-8A8F-8567D53BC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7B016-50B0-4FA7-BA86-F4D624EA9FA0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3" name="Espaço Reservado para Rodapé 4">
            <a:extLst>
              <a:ext uri="{FF2B5EF4-FFF2-40B4-BE49-F238E27FC236}">
                <a16:creationId xmlns:a16="http://schemas.microsoft.com/office/drawing/2014/main" id="{FFFD6A7A-452F-4C9E-85E5-75C950A96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>
            <a:extLst>
              <a:ext uri="{FF2B5EF4-FFF2-40B4-BE49-F238E27FC236}">
                <a16:creationId xmlns:a16="http://schemas.microsoft.com/office/drawing/2014/main" id="{60358FCD-76EE-47B4-8C35-D9A9AE26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2181-E90B-4A2A-BE98-A038465EBFB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86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FB03C6D3-2C37-4A85-97FC-CAEF57CCD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C341-8A37-4A4D-AEC3-EF120099D404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E24E0E42-CCFF-4B5A-8489-5AB5DECCB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C59062C8-7DAE-4FD9-B1A8-6097CB55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347F1-2FA7-44D3-941A-6C1C5F2F336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758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:a16="http://schemas.microsoft.com/office/drawing/2014/main" id="{9FF54C53-0552-484C-A585-46467BEB3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9548F-2311-42EB-A6A1-4F324680B0D3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:a16="http://schemas.microsoft.com/office/drawing/2014/main" id="{415F6FD0-F209-4B74-93C4-95DC7D24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:a16="http://schemas.microsoft.com/office/drawing/2014/main" id="{19EC136B-B629-41CD-8AE3-60A7B5FA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DBD64-29B5-46F0-9537-E140FF5A98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813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>
            <a:extLst>
              <a:ext uri="{FF2B5EF4-FFF2-40B4-BE49-F238E27FC236}">
                <a16:creationId xmlns:a16="http://schemas.microsoft.com/office/drawing/2014/main" id="{E6D890B1-21D3-492D-B238-8237BC5A08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>
            <a:extLst>
              <a:ext uri="{FF2B5EF4-FFF2-40B4-BE49-F238E27FC236}">
                <a16:creationId xmlns:a16="http://schemas.microsoft.com/office/drawing/2014/main" id="{14268089-AEAE-4C2A-B1F7-6FE26DB68D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D536A8-6325-4B7A-A1BD-0B4D83843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67A35A-1A36-4B80-9EFC-1A747C542420}" type="datetimeFigureOut">
              <a:rPr lang="pt-BR"/>
              <a:pPr>
                <a:defRPr/>
              </a:pPr>
              <a:t>29/06/2022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5CB419-D633-4727-8F56-983069F631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4D7B-07C0-4569-80EC-E03EEF141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B5386D3-7E4E-4746-A482-2C980E571DE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4B61BE49-2E2E-4E1D-B49C-54FC65870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528502"/>
              </p:ext>
            </p:extLst>
          </p:nvPr>
        </p:nvGraphicFramePr>
        <p:xfrm>
          <a:off x="373280" y="2494606"/>
          <a:ext cx="8429626" cy="3622423"/>
        </p:xfrm>
        <a:graphic>
          <a:graphicData uri="http://schemas.openxmlformats.org/drawingml/2006/table">
            <a:tbl>
              <a:tblPr/>
              <a:tblGrid>
                <a:gridCol w="846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077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7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80064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manhã (creme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 de frutas)</a:t>
                      </a:r>
                      <a:endParaRPr lang="pt-BR" sz="1100" b="0" i="0" u="none" strike="noStrike" dirty="0">
                        <a:solidFill>
                          <a:srgbClr val="FF0000"/>
                        </a:solidFill>
                        <a:effectLst/>
                        <a:latin typeface="Comic Sans MS"/>
                      </a:endParaRP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Almoço 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Lanche tarde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</a:t>
                      </a:r>
                      <a:r>
                        <a:rPr lang="pt-BR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fruta</a:t>
                      </a: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Jantar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Sobremesa </a:t>
                      </a:r>
                    </a:p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(fruta)</a:t>
                      </a:r>
                    </a:p>
                  </a:txBody>
                  <a:tcPr marL="9524" marR="9524" marT="95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50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Segunda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 moída, tomate, chuchu, couve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Mamão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Fubá, carne moída, tomate, chuchu, couve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37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Terça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 berinjela, almeirão e salsinha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Pera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cozida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Arroz, frango, abóbora, berinjela, almeirão e salsinha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mexerica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09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Quarta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ovo*, couve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flor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 cenoura, acelga e coentro 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Macarrão, ovo*, couve flor, cenoura, acelga e coentro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manga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67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Quinta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Abacate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 frango, beterraba, vagem, espinafre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Banana</a:t>
                      </a:r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pt-BR" sz="11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Batata doce, frango, beterraba, vagem, espinafre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Melão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307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omic Sans MS"/>
                        </a:rPr>
                        <a:t>Sexta</a:t>
                      </a:r>
                    </a:p>
                  </a:txBody>
                  <a:tcPr marL="9524" marR="9524" marT="95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Goiaba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b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Inhame, alho </a:t>
                      </a:r>
                      <a:r>
                        <a:rPr lang="pt-BR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poró</a:t>
                      </a:r>
                      <a:r>
                        <a:rPr lang="pt-B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mic Sans MS"/>
                          <a:ea typeface="+mn-ea"/>
                          <a:cs typeface="+mn-cs"/>
                        </a:rPr>
                        <a:t>, frango, cenoura e chuchu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maçã</a:t>
                      </a: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4999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Inhame, alho </a:t>
                      </a:r>
                      <a:r>
                        <a:rPr lang="pt-BR" sz="1100" b="0" i="0" u="none" strike="noStrike" kern="1200" noProof="0" dirty="0" err="1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poró</a:t>
                      </a:r>
                      <a:r>
                        <a:rPr lang="pt-BR" sz="11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, frango, cenoura e chuchu</a:t>
                      </a:r>
                      <a:endParaRPr lang="pt-BR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Comic Sans MS"/>
                        <a:ea typeface="+mn-ea"/>
                        <a:cs typeface="+mn-c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baseline="0">
                          <a:solidFill>
                            <a:srgbClr val="000000"/>
                          </a:solidFill>
                          <a:effectLst/>
                          <a:latin typeface="Comic Sans MS"/>
                        </a:rPr>
                        <a:t>salada de fruta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omic Sans MS"/>
                      </a:endParaRPr>
                    </a:p>
                  </a:txBody>
                  <a:tcPr marL="9525" marR="9525" marT="950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56" name="CaixaDeTexto 2">
            <a:extLst>
              <a:ext uri="{FF2B5EF4-FFF2-40B4-BE49-F238E27FC236}">
                <a16:creationId xmlns:a16="http://schemas.microsoft.com/office/drawing/2014/main" id="{D058AAFE-8F13-4C03-93F0-48CAC360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6437882"/>
            <a:ext cx="57610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None/>
            </a:pPr>
            <a:r>
              <a:rPr lang="pt-BR" sz="1200" b="1" dirty="0">
                <a:latin typeface="Comic Sans MS" panose="030F0702030302020204" pitchFamily="66" charset="0"/>
              </a:rPr>
              <a:t>Não oferecer para bebês menores de 6 meses*</a:t>
            </a:r>
            <a:endParaRPr lang="pt-BR" dirty="0"/>
          </a:p>
        </p:txBody>
      </p:sp>
      <p:graphicFrame>
        <p:nvGraphicFramePr>
          <p:cNvPr id="4157" name="Objeto 3">
            <a:extLst>
              <a:ext uri="{FF2B5EF4-FFF2-40B4-BE49-F238E27FC236}">
                <a16:creationId xmlns:a16="http://schemas.microsoft.com/office/drawing/2014/main" id="{A2FCB79E-1984-4231-A1E6-90BF37D0FC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8325" y="1652588"/>
          <a:ext cx="1349375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Imagem de bitmap" r:id="rId3" imgW="2847619" imgH="1609524" progId="PBrush">
                  <p:embed/>
                </p:oleObj>
              </mc:Choice>
              <mc:Fallback>
                <p:oleObj name="Imagem de bitmap" r:id="rId3" imgW="2847619" imgH="1609524" progId="PBrush">
                  <p:embed/>
                  <p:pic>
                    <p:nvPicPr>
                      <p:cNvPr id="0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652588"/>
                        <a:ext cx="1349375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58" name="Imagem 8">
            <a:extLst>
              <a:ext uri="{FF2B5EF4-FFF2-40B4-BE49-F238E27FC236}">
                <a16:creationId xmlns:a16="http://schemas.microsoft.com/office/drawing/2014/main" id="{E8DCE514-EE5D-4135-B0A2-783464672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6810">
            <a:off x="2136969" y="1645053"/>
            <a:ext cx="608013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9" name="Imagem 12">
            <a:extLst>
              <a:ext uri="{FF2B5EF4-FFF2-40B4-BE49-F238E27FC236}">
                <a16:creationId xmlns:a16="http://schemas.microsoft.com/office/drawing/2014/main" id="{C965D843-4E60-4537-A3EB-C6CCBAA5E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26033">
            <a:off x="6263482" y="1465207"/>
            <a:ext cx="6223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0" name="Imagem 16">
            <a:extLst>
              <a:ext uri="{FF2B5EF4-FFF2-40B4-BE49-F238E27FC236}">
                <a16:creationId xmlns:a16="http://schemas.microsoft.com/office/drawing/2014/main" id="{4B7FC779-45F9-40B0-83EA-A2321B608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4683">
            <a:off x="7242910" y="1444751"/>
            <a:ext cx="1368425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61" name="Imagem 23">
            <a:extLst>
              <a:ext uri="{FF2B5EF4-FFF2-40B4-BE49-F238E27FC236}">
                <a16:creationId xmlns:a16="http://schemas.microsoft.com/office/drawing/2014/main" id="{4C113464-B715-4C40-A6A1-4A87498D5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25" y="1725613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3CF64A7E-4113-4F23-831E-84ABD0982A79}"/>
              </a:ext>
            </a:extLst>
          </p:cNvPr>
          <p:cNvSpPr/>
          <p:nvPr/>
        </p:nvSpPr>
        <p:spPr>
          <a:xfrm>
            <a:off x="5657850" y="1843088"/>
            <a:ext cx="3254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dirty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63" name="CaixaDeTexto 9">
            <a:extLst>
              <a:ext uri="{FF2B5EF4-FFF2-40B4-BE49-F238E27FC236}">
                <a16:creationId xmlns:a16="http://schemas.microsoft.com/office/drawing/2014/main" id="{388B8A68-0464-4B12-AA7E-24A021CAD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586" y="133183"/>
            <a:ext cx="6726238" cy="148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u="sng" dirty="0">
                <a:latin typeface="Comic Sans MS" panose="030F0702030302020204" pitchFamily="66" charset="0"/>
              </a:rPr>
              <a:t>Fases da alimentação: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1 ( 6 a 7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peneirados.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2 (8 a 9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bem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3 (10 a 11 meses): </a:t>
            </a:r>
            <a:r>
              <a:rPr lang="pt-BR" altLang="pt-BR" sz="1100" dirty="0">
                <a:latin typeface="Comic Sans MS" panose="030F0702030302020204" pitchFamily="66" charset="0"/>
              </a:rPr>
              <a:t>Todos os alimentos do cardápio pouco amassados.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4 ( 1 a 3 anos): </a:t>
            </a:r>
            <a:r>
              <a:rPr lang="pt-BR" altLang="pt-BR" sz="1100" dirty="0">
                <a:latin typeface="Comic Sans MS" panose="030F0702030302020204" pitchFamily="66" charset="0"/>
              </a:rPr>
              <a:t>Prato principal e guarnição picados ou desfiados.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pt-BR" altLang="pt-BR" sz="1100" b="1" dirty="0">
                <a:latin typeface="Comic Sans MS" panose="030F0702030302020204" pitchFamily="66" charset="0"/>
              </a:rPr>
              <a:t>Fase 5  (4 anos): </a:t>
            </a:r>
            <a:r>
              <a:rPr lang="pt-BR" altLang="pt-BR" sz="1100" dirty="0">
                <a:latin typeface="Comic Sans MS" panose="030F0702030302020204" pitchFamily="66" charset="0"/>
              </a:rPr>
              <a:t>Consistência normal em pequenos pedaços.</a:t>
            </a:r>
          </a:p>
          <a:p>
            <a:pPr eaLnBrk="1" hangingPunct="1">
              <a:buNone/>
            </a:pPr>
            <a:r>
              <a:rPr lang="pt-BR" sz="1100" b="1" dirty="0">
                <a:latin typeface="Comic Sans MS" panose="030F0702030302020204" pitchFamily="66" charset="0"/>
              </a:rPr>
              <a:t>*As frutas  poderão sofrer alterações devido ao grau de maturação</a:t>
            </a:r>
            <a:endParaRPr lang="pt-BR" altLang="pt-BR" sz="1100" b="1" dirty="0">
              <a:latin typeface="Comic Sans M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100" dirty="0">
              <a:latin typeface="Comic Sans MS" panose="030F0702030302020204" pitchFamily="66" charset="0"/>
            </a:endParaRPr>
          </a:p>
        </p:txBody>
      </p:sp>
      <p:sp>
        <p:nvSpPr>
          <p:cNvPr id="4164" name="Retângulo 2">
            <a:extLst>
              <a:ext uri="{FF2B5EF4-FFF2-40B4-BE49-F238E27FC236}">
                <a16:creationId xmlns:a16="http://schemas.microsoft.com/office/drawing/2014/main" id="{6A15BC4A-1E12-4877-9620-D559D4537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7213" y="6218238"/>
            <a:ext cx="2895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200" i="1">
                <a:latin typeface="Arial" panose="020B0604020202020204" pitchFamily="34" charset="0"/>
              </a:rPr>
              <a:t>Nutricionista Monick Markic CRN 33593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197</Words>
  <Application>Microsoft Office PowerPoint</Application>
  <PresentationFormat>Apresentação na tela (4:3)</PresentationFormat>
  <Paragraphs>54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Tema do Office</vt:lpstr>
      <vt:lpstr>Imagem de bitmap</vt:lpstr>
      <vt:lpstr>Apresentação do PowerPoint</vt:lpstr>
    </vt:vector>
  </TitlesOfParts>
  <Company>Pessoal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Operador</dc:creator>
  <cp:lastModifiedBy>Usuario19</cp:lastModifiedBy>
  <cp:revision>205</cp:revision>
  <cp:lastPrinted>2022-06-29T17:38:46Z</cp:lastPrinted>
  <dcterms:created xsi:type="dcterms:W3CDTF">2013-08-19T14:08:00Z</dcterms:created>
  <dcterms:modified xsi:type="dcterms:W3CDTF">2022-06-29T17:38:48Z</dcterms:modified>
</cp:coreProperties>
</file>