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3DB692-58F4-461D-BDB6-758967EC445F}" v="115" dt="2021-06-11T19:54:43.356"/>
    <p1510:client id="{CFBA3B2A-FAA8-4373-B02D-46AAB09931B2}" v="238" dt="2020-02-21T15:16:12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23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17/04/2023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17/04/2023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17/04/2023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17/04/2023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17/04/2023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17/04/2023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B61BE49-2E2E-4E1D-B49C-54FC65870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82685"/>
              </p:ext>
            </p:extLst>
          </p:nvPr>
        </p:nvGraphicFramePr>
        <p:xfrm>
          <a:off x="373280" y="2494606"/>
          <a:ext cx="8429626" cy="3622423"/>
        </p:xfrm>
        <a:graphic>
          <a:graphicData uri="http://schemas.openxmlformats.org/drawingml/2006/table">
            <a:tbl>
              <a:tblPr/>
              <a:tblGrid>
                <a:gridCol w="846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77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57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0064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(fruta)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tarde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fruta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50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Segunda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Fubá, carne moída, tomate, chuchu, couve 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Fubá, carne moída, tomate, chuchu, couve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37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Terça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frango, abóbora, berinjela, almeirão e salsinha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Mexerica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Pêra</a:t>
                      </a:r>
                      <a:r>
                        <a:rPr lang="pt-B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cozida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frango, abóbora, berinjela, almeirão e salsinha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Mexerica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40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Quarta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ovo*, couve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flor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cenoura, acelga e coentro 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Abacate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Macarrão, ovo*, couve flor, cenoura, acelga e coentro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67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Quinta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Abacate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 frango, beterraba, vagem, espinafre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 frango, beterraba, vagem, espinafre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30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Sexta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Inhame, alho </a:t>
                      </a:r>
                      <a:r>
                        <a:rPr lang="pt-BR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poró</a:t>
                      </a:r>
                      <a:r>
                        <a:rPr lang="pt-B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, frango, cenoura e chuchu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Salada de fruta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Inhame, alho </a:t>
                      </a:r>
                      <a:r>
                        <a:rPr lang="pt-BR" sz="11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poró</a:t>
                      </a:r>
                      <a:r>
                        <a:rPr lang="pt-BR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 frango, cenoura e chuchu</a:t>
                      </a:r>
                      <a:endParaRPr lang="pt-B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omic Sans MS"/>
                        <a:ea typeface="+mn-ea"/>
                        <a:cs typeface="+mn-c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Salada de fruta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56" name="CaixaDeTexto 2">
            <a:extLst>
              <a:ext uri="{FF2B5EF4-FFF2-40B4-BE49-F238E27FC236}">
                <a16:creationId xmlns:a16="http://schemas.microsoft.com/office/drawing/2014/main" id="{D058AAFE-8F13-4C03-93F0-48CAC3602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6437882"/>
            <a:ext cx="57610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None/>
            </a:pPr>
            <a:r>
              <a:rPr lang="pt-BR" sz="1200" b="1" dirty="0">
                <a:latin typeface="Comic Sans MS" panose="030F0702030302020204" pitchFamily="66" charset="0"/>
              </a:rPr>
              <a:t>Não oferecer para bebês menores de 6 meses*</a:t>
            </a:r>
            <a:endParaRPr lang="pt-BR" dirty="0"/>
          </a:p>
        </p:txBody>
      </p:sp>
      <p:graphicFrame>
        <p:nvGraphicFramePr>
          <p:cNvPr id="4157" name="Objeto 3">
            <a:extLst>
              <a:ext uri="{FF2B5EF4-FFF2-40B4-BE49-F238E27FC236}">
                <a16:creationId xmlns:a16="http://schemas.microsoft.com/office/drawing/2014/main" id="{A2FCB79E-1984-4231-A1E6-90BF37D0FC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060132"/>
              </p:ext>
            </p:extLst>
          </p:nvPr>
        </p:nvGraphicFramePr>
        <p:xfrm>
          <a:off x="344647" y="1520214"/>
          <a:ext cx="13493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m de bitmap" r:id="rId2" imgW="2847619" imgH="1609524" progId="PBrush">
                  <p:embed/>
                </p:oleObj>
              </mc:Choice>
              <mc:Fallback>
                <p:oleObj name="Imagem de bitmap" r:id="rId2" imgW="2847619" imgH="1609524" progId="PBrush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7" y="1520214"/>
                        <a:ext cx="13493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58" name="Imagem 8">
            <a:extLst>
              <a:ext uri="{FF2B5EF4-FFF2-40B4-BE49-F238E27FC236}">
                <a16:creationId xmlns:a16="http://schemas.microsoft.com/office/drawing/2014/main" id="{E8DCE514-EE5D-4135-B0A2-783464672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6810">
            <a:off x="2121319" y="1566935"/>
            <a:ext cx="608013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9" name="Imagem 12">
            <a:extLst>
              <a:ext uri="{FF2B5EF4-FFF2-40B4-BE49-F238E27FC236}">
                <a16:creationId xmlns:a16="http://schemas.microsoft.com/office/drawing/2014/main" id="{C965D843-4E60-4537-A3EB-C6CCBAA5E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6416704" y="1523390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0" name="Imagem 16">
            <a:extLst>
              <a:ext uri="{FF2B5EF4-FFF2-40B4-BE49-F238E27FC236}">
                <a16:creationId xmlns:a16="http://schemas.microsoft.com/office/drawing/2014/main" id="{4B7FC779-45F9-40B0-83EA-A2321B608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9100">
            <a:off x="7338280" y="1505486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1" name="Imagem 23">
            <a:extLst>
              <a:ext uri="{FF2B5EF4-FFF2-40B4-BE49-F238E27FC236}">
                <a16:creationId xmlns:a16="http://schemas.microsoft.com/office/drawing/2014/main" id="{4C113464-B715-4C40-A6A1-4A87498D5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064" y="1698692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3CF64A7E-4113-4F23-831E-84ABD0982A79}"/>
              </a:ext>
            </a:extLst>
          </p:cNvPr>
          <p:cNvSpPr/>
          <p:nvPr/>
        </p:nvSpPr>
        <p:spPr>
          <a:xfrm>
            <a:off x="5743066" y="1648218"/>
            <a:ext cx="458780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5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163" name="CaixaDeTexto 9">
            <a:extLst>
              <a:ext uri="{FF2B5EF4-FFF2-40B4-BE49-F238E27FC236}">
                <a16:creationId xmlns:a16="http://schemas.microsoft.com/office/drawing/2014/main" id="{388B8A68-0464-4B12-AA7E-24A021CAD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586" y="133183"/>
            <a:ext cx="6726238" cy="148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u="sng" dirty="0">
                <a:latin typeface="Comic Sans MS" panose="030F0702030302020204" pitchFamily="66" charset="0"/>
              </a:rPr>
              <a:t>Fases da alimentação: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1 ( 6 a 7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peneirados.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2 (8 a 9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bem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3 (10 a 11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pouco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4 ( 1 a 3 anos): </a:t>
            </a:r>
            <a:r>
              <a:rPr lang="pt-BR" altLang="pt-BR" sz="1100" dirty="0">
                <a:latin typeface="Comic Sans MS" panose="030F0702030302020204" pitchFamily="66" charset="0"/>
              </a:rPr>
              <a:t>Prato principal e guarnição picados ou desfiados.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5  (4 anos): </a:t>
            </a:r>
            <a:r>
              <a:rPr lang="pt-BR" altLang="pt-BR" sz="1100" dirty="0">
                <a:latin typeface="Comic Sans MS" panose="030F0702030302020204" pitchFamily="66" charset="0"/>
              </a:rPr>
              <a:t>Consistência normal em pequenos pedaços.</a:t>
            </a:r>
          </a:p>
          <a:p>
            <a:pPr eaLnBrk="1" hangingPunct="1">
              <a:buNone/>
            </a:pPr>
            <a:r>
              <a:rPr lang="pt-BR" sz="1100" b="1" dirty="0">
                <a:latin typeface="Comic Sans MS" panose="030F0702030302020204" pitchFamily="66" charset="0"/>
              </a:rPr>
              <a:t>*As frutas  poderão sofrer alterações devido ao grau de maturação</a:t>
            </a:r>
            <a:endParaRPr lang="pt-BR" altLang="pt-BR" sz="1100" b="1" dirty="0">
              <a:latin typeface="Comic Sans MS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100" dirty="0">
              <a:latin typeface="Comic Sans MS" panose="030F0702030302020204" pitchFamily="66" charset="0"/>
            </a:endParaRPr>
          </a:p>
        </p:txBody>
      </p:sp>
      <p:sp>
        <p:nvSpPr>
          <p:cNvPr id="4164" name="Retângulo 2">
            <a:extLst>
              <a:ext uri="{FF2B5EF4-FFF2-40B4-BE49-F238E27FC236}">
                <a16:creationId xmlns:a16="http://schemas.microsoft.com/office/drawing/2014/main" id="{6A15BC4A-1E12-4877-9620-D559D4537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7213" y="6218238"/>
            <a:ext cx="289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>
                <a:latin typeface="Arial" panose="020B0604020202020204" pitchFamily="34" charset="0"/>
              </a:rPr>
              <a:t>Nutricionista Monick Markic CRN 33593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263</Words>
  <Application>Microsoft Office PowerPoint</Application>
  <PresentationFormat>Apresentação na tela (4:3)</PresentationFormat>
  <Paragraphs>54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Viviane de Oliveira</cp:lastModifiedBy>
  <cp:revision>208</cp:revision>
  <cp:lastPrinted>2022-06-29T17:38:46Z</cp:lastPrinted>
  <dcterms:created xsi:type="dcterms:W3CDTF">2013-08-19T14:08:00Z</dcterms:created>
  <dcterms:modified xsi:type="dcterms:W3CDTF">2023-04-17T10:20:20Z</dcterms:modified>
</cp:coreProperties>
</file>