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43078"/>
    <a:srgbClr val="824C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78B05D-637B-41AE-8D93-4855501AF2A6}" v="244" dt="2021-06-11T19:45:05.447"/>
    <p1510:client id="{CFBA3B2A-FAA8-4373-B02D-46AAB09931B2}" v="238" dt="2020-02-21T15:16:12.4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94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B23FAF7-4D0E-4FF3-B136-B42D6F387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D38F1-3504-4387-9B84-A16D228AA974}" type="datetimeFigureOut">
              <a:rPr lang="pt-BR"/>
              <a:pPr>
                <a:defRPr/>
              </a:pPr>
              <a:t>24/06/2021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DDE3291-08B5-4C11-B9D5-471C584F2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5D4CD-F0D3-42A6-B290-5818D9B92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EC88A-DAA5-4DDD-922C-53D5F9EAA61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2938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21607-B776-42AF-BE2E-AC75523AB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5BDD-95B5-47DD-9FB9-789C2DA55BC6}" type="datetimeFigureOut">
              <a:rPr lang="pt-BR"/>
              <a:pPr>
                <a:defRPr/>
              </a:pPr>
              <a:t>24/06/2021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4BD0CB9-8DA4-4160-831B-B86133CB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8ADB952-D1FE-432B-BC70-E3057DAEE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9CB97-0DE2-4F61-9D70-9C04FCDB4BF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95367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3E86E11-066C-4801-951F-5AC0DAB23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BF63-2580-4306-82C5-B0AE8114601A}" type="datetimeFigureOut">
              <a:rPr lang="pt-BR"/>
              <a:pPr>
                <a:defRPr/>
              </a:pPr>
              <a:t>24/06/2021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4F1D65-4C49-441E-87E5-F4C489A24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12E47B-40A0-4BEB-A4DC-9E5FAD0AA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989C0-B2B5-441E-B77F-AD8926BE99E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8576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5BBD59-3C9D-46C5-936D-AD105A19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C033B-570A-4CEB-B42E-5E5C4489BC48}" type="datetimeFigureOut">
              <a:rPr lang="pt-BR"/>
              <a:pPr>
                <a:defRPr/>
              </a:pPr>
              <a:t>24/06/2021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1039D5-7641-438A-99F7-547BEA79D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EAD020-9FE7-4875-887F-4B649A2A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9BC93-700B-4634-B5E9-C253EA90E4C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7803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F70A001-BDBF-4786-812B-C7D97DEB9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65859-B078-437C-9074-39F40BE35C2F}" type="datetimeFigureOut">
              <a:rPr lang="pt-BR"/>
              <a:pPr>
                <a:defRPr/>
              </a:pPr>
              <a:t>24/06/2021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09FCE4-DE15-4AA3-B0ED-74D2AE8AB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8F4D773-BBC5-45C2-B19B-87F6CB318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602F5-3A39-4306-95A0-DAA15001010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1893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3A207198-5CDC-4B35-BF11-AFA0307E7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F3C82-8AB9-4009-8726-A25308A46E83}" type="datetimeFigureOut">
              <a:rPr lang="pt-BR"/>
              <a:pPr>
                <a:defRPr/>
              </a:pPr>
              <a:t>24/06/2021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3B455D48-5013-4265-A7BB-009244C3E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E5972B12-9430-495B-A198-6458E4A00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1D7C1-21E9-4930-A8A2-B865C1EABA8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1162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37FC2F10-43C1-4BCC-BAC7-DC957F724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154BF-1610-4C6B-AC13-DB41101E0C0E}" type="datetimeFigureOut">
              <a:rPr lang="pt-BR"/>
              <a:pPr>
                <a:defRPr/>
              </a:pPr>
              <a:t>24/06/2021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2DF1BD6E-F355-4679-8505-B75FF0030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18043014-35DA-4836-BEAF-2C4DD84E6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3DECF-EEA2-4512-838A-F22A1B2FE4C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496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377B3A6E-7972-425F-8569-6AB4CD3A3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F697F-7C68-4F9E-B439-5A4154579EAF}" type="datetimeFigureOut">
              <a:rPr lang="pt-BR"/>
              <a:pPr>
                <a:defRPr/>
              </a:pPr>
              <a:t>24/06/2021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0F71FBE4-B382-45C1-8821-AF4C1DAA1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7EA69C12-14D9-4C4E-8FDF-3B64EED86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4CAE0-C09C-4E40-A01D-22132737554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92538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D645B1DD-A533-4235-8A8F-8567D53BC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7B016-50B0-4FA7-BA86-F4D624EA9FA0}" type="datetimeFigureOut">
              <a:rPr lang="pt-BR"/>
              <a:pPr>
                <a:defRPr/>
              </a:pPr>
              <a:t>24/06/2021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FFFD6A7A-452F-4C9E-85E5-75C950A96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60358FCD-76EE-47B4-8C35-D9A9AE269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12181-E90B-4A2A-BE98-A038465EBFB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3863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FB03C6D3-2C37-4A85-97FC-CAEF57CCD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2C341-8A37-4A4D-AEC3-EF120099D404}" type="datetimeFigureOut">
              <a:rPr lang="pt-BR"/>
              <a:pPr>
                <a:defRPr/>
              </a:pPr>
              <a:t>24/06/2021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E24E0E42-CCFF-4B5A-8489-5AB5DECCB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C59062C8-7DAE-4FD9-B1A8-6097CB554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347F1-2FA7-44D3-941A-6C1C5F2F336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40758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9FF54C53-0552-484C-A585-46467BEB3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9548F-2311-42EB-A6A1-4F324680B0D3}" type="datetimeFigureOut">
              <a:rPr lang="pt-BR"/>
              <a:pPr>
                <a:defRPr/>
              </a:pPr>
              <a:t>24/06/2021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415F6FD0-F209-4B74-93C4-95DC7D24C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19EC136B-B629-41CD-8AE3-60A7B5FAB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DBD64-29B5-46F0-9537-E140FF5A989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813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E6D890B1-21D3-492D-B238-8237BC5A08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14268089-AEAE-4C2A-B1F7-6FE26DB68D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D536A8-6325-4B7A-A1BD-0B4D838432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67A35A-1A36-4B80-9EFC-1A747C542420}" type="datetimeFigureOut">
              <a:rPr lang="pt-BR"/>
              <a:pPr>
                <a:defRPr/>
              </a:pPr>
              <a:t>24/06/2021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25CB419-D633-4727-8F56-983069F631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F14D7B-07C0-4569-80EC-E03EEF1419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B5386D3-7E4E-4746-A482-2C980E571DE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476EEC85-1535-4C1C-817D-CD25314419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090796"/>
              </p:ext>
            </p:extLst>
          </p:nvPr>
        </p:nvGraphicFramePr>
        <p:xfrm>
          <a:off x="487991" y="2439989"/>
          <a:ext cx="8433759" cy="3917763"/>
        </p:xfrm>
        <a:graphic>
          <a:graphicData uri="http://schemas.openxmlformats.org/drawingml/2006/table">
            <a:tbl>
              <a:tblPr/>
              <a:tblGrid>
                <a:gridCol w="718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3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8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34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06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97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93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7303"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FF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Lanche manhã (creme</a:t>
                      </a:r>
                      <a:r>
                        <a:rPr lang="pt-BR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 de frutas)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Almoço 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Sobremesa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(fruta)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Lanche tarde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</a:t>
                      </a:r>
                      <a:r>
                        <a:rPr lang="pt-BR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fruta</a:t>
                      </a: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)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Jantar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Sobremesa </a:t>
                      </a:r>
                      <a:endParaRPr lang="pt-BR" sz="1100" b="0" i="0" u="none" strike="noStrike">
                        <a:solidFill>
                          <a:srgbClr val="FF0000"/>
                        </a:solidFill>
                        <a:effectLst/>
                        <a:latin typeface="Comic Sans MS"/>
                      </a:endParaRP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(fruta)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4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Segunda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Banana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Arroz, batata, frango, vagem, cenoura e salsinha</a:t>
                      </a:r>
                      <a:endParaRPr lang="pt-PT" dirty="0"/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Mamão 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manga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Arroz, batata, frango, vagem, cenoura e salsinha</a:t>
                      </a:r>
                      <a:endParaRPr lang="pt-PT" dirty="0"/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Mamão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75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Terça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defTabSz="914400" eaLnBrk="1" fontAlgn="b" latinLnBrk="0" hangingPunct="1">
                        <a:buNone/>
                        <a:tabLst/>
                        <a:defRPr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Abacaxi</a:t>
                      </a:r>
                      <a:endParaRPr lang="pt-BR" dirty="0">
                        <a:effectLst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Mandioquinha, músculo, beterraba, couve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flor, escarola e alho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mexerica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abacate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Mandioquinha, músculo, beterraba, couve flor, escarola e alho</a:t>
                      </a:r>
                      <a:endParaRPr lang="pt-PT" dirty="0"/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mexerica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875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Quarta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Pera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Batata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doce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 frango, abobrinha, tomate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 alface e cebola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</a:t>
                      </a:r>
                      <a:endParaRPr lang="pt-BR" dirty="0"/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banana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Batata doce, frango, abobrinha, tomate, alface e cebola</a:t>
                      </a:r>
                      <a:endParaRPr lang="pt-PT" dirty="0"/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2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Quinta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Pera com manga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Batata, músculo, cenoura, chuchu, agrião</a:t>
                      </a:r>
                      <a:endParaRPr lang="pt-PT" dirty="0"/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Maça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maçã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Batata, músculo, cenoura, chuchu, agrião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maçã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879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Sexta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Maça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Macarrão ave maria, frango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 tomate,  brócolis, couve e salsinha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caqui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pera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Macarrão ave maria, frango, tomate,  brócolis, couve e salsinha</a:t>
                      </a:r>
                      <a:endParaRPr lang="pt-BR" sz="1100" b="0" i="0" u="none" strike="noStrike" baseline="0" noProof="0" dirty="0">
                        <a:effectLst/>
                      </a:endParaRPr>
                    </a:p>
                    <a:p>
                      <a:pPr lvl="0" algn="l">
                        <a:buNone/>
                      </a:pPr>
                      <a:endParaRPr lang="pt-BR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caqui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108" name="Objeto 3">
            <a:extLst>
              <a:ext uri="{FF2B5EF4-FFF2-40B4-BE49-F238E27FC236}">
                <a16:creationId xmlns:a16="http://schemas.microsoft.com/office/drawing/2014/main" id="{2ED2E3FC-3F19-4A09-9ECD-9F47A7C51A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9388" y="1460500"/>
          <a:ext cx="1349375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8" name="Imagem de bitmap" r:id="rId3" imgW="2847619" imgH="1609524" progId="PBrush">
                  <p:embed/>
                </p:oleObj>
              </mc:Choice>
              <mc:Fallback>
                <p:oleObj name="Imagem de bitmap" r:id="rId3" imgW="2847619" imgH="1609524" progId="PBrush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460500"/>
                        <a:ext cx="1349375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09" name="Imagem 8">
            <a:extLst>
              <a:ext uri="{FF2B5EF4-FFF2-40B4-BE49-F238E27FC236}">
                <a16:creationId xmlns:a16="http://schemas.microsoft.com/office/drawing/2014/main" id="{457432DD-8951-4D2E-ABB8-DE03BF0E63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83190">
            <a:off x="2081213" y="1628775"/>
            <a:ext cx="608012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0" name="Imagem 12">
            <a:extLst>
              <a:ext uri="{FF2B5EF4-FFF2-40B4-BE49-F238E27FC236}">
                <a16:creationId xmlns:a16="http://schemas.microsoft.com/office/drawing/2014/main" id="{C083AB53-2CE2-4955-AC7C-CF21C1DF97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26033">
            <a:off x="6132513" y="1446213"/>
            <a:ext cx="6223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1" name="Imagem 16">
            <a:extLst>
              <a:ext uri="{FF2B5EF4-FFF2-40B4-BE49-F238E27FC236}">
                <a16:creationId xmlns:a16="http://schemas.microsoft.com/office/drawing/2014/main" id="{930E6A1A-9214-45D0-8EA2-EA2880D782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74683">
            <a:off x="6794500" y="1087438"/>
            <a:ext cx="1368425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2" name="Imagem 23">
            <a:extLst>
              <a:ext uri="{FF2B5EF4-FFF2-40B4-BE49-F238E27FC236}">
                <a16:creationId xmlns:a16="http://schemas.microsoft.com/office/drawing/2014/main" id="{02C6BDAA-29AF-49F7-B4FC-95DDBDA3E1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1708150"/>
            <a:ext cx="25241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F90C6D95-1B36-47C6-A50B-3E7399E24936}"/>
              </a:ext>
            </a:extLst>
          </p:cNvPr>
          <p:cNvSpPr/>
          <p:nvPr/>
        </p:nvSpPr>
        <p:spPr>
          <a:xfrm>
            <a:off x="5367338" y="1701800"/>
            <a:ext cx="28892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114" name="CaixaDeTexto 9">
            <a:extLst>
              <a:ext uri="{FF2B5EF4-FFF2-40B4-BE49-F238E27FC236}">
                <a16:creationId xmlns:a16="http://schemas.microsoft.com/office/drawing/2014/main" id="{FE3D29BA-1B5E-4A58-A307-1D80329B9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688" y="260350"/>
            <a:ext cx="614997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u="sng" dirty="0">
                <a:latin typeface="Comic Sans MS" panose="030F0702030302020204" pitchFamily="66" charset="0"/>
              </a:rPr>
              <a:t>Fases da alimentação: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1 ( 6 a 7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peneirados.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2 (8 a 9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bem amassados.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3 (10 a 11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pouco amassados.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4 ( 1 a 3 anos): </a:t>
            </a:r>
            <a:r>
              <a:rPr lang="pt-BR" altLang="pt-BR" sz="1100" dirty="0">
                <a:latin typeface="Comic Sans MS" panose="030F0702030302020204" pitchFamily="66" charset="0"/>
              </a:rPr>
              <a:t>Prato principal e guarnição picados ou desfiados.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5  (4 anos): </a:t>
            </a:r>
            <a:r>
              <a:rPr lang="pt-BR" altLang="pt-BR" sz="1100" dirty="0">
                <a:latin typeface="Comic Sans MS" panose="030F0702030302020204" pitchFamily="66" charset="0"/>
              </a:rPr>
              <a:t>Consistência normal em pequenos pedaços.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*As frutas  poderão sofrer alterações devido ao grau de maturação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100">
              <a:latin typeface="Comic Sans MS" panose="030F0702030302020204" pitchFamily="66" charset="0"/>
            </a:endParaRPr>
          </a:p>
        </p:txBody>
      </p:sp>
      <p:sp>
        <p:nvSpPr>
          <p:cNvPr id="2115" name="Retângulo 2">
            <a:extLst>
              <a:ext uri="{FF2B5EF4-FFF2-40B4-BE49-F238E27FC236}">
                <a16:creationId xmlns:a16="http://schemas.microsoft.com/office/drawing/2014/main" id="{4A27412B-9902-454F-8E2C-486284A6EA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9481" y="6470201"/>
            <a:ext cx="289401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200" i="1">
                <a:latin typeface="Arial" panose="020B0604020202020204" pitchFamily="34" charset="0"/>
              </a:rPr>
              <a:t>Nutricionista Monick Markic CRN 33593</a:t>
            </a:r>
          </a:p>
        </p:txBody>
      </p:sp>
      <p:sp>
        <p:nvSpPr>
          <p:cNvPr id="2116" name="CaixaDeTexto 2">
            <a:extLst>
              <a:ext uri="{FF2B5EF4-FFF2-40B4-BE49-F238E27FC236}">
                <a16:creationId xmlns:a16="http://schemas.microsoft.com/office/drawing/2014/main" id="{FEAFB9C9-9011-4610-9FCF-12F8FD15E1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991" y="6418443"/>
            <a:ext cx="378661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200" b="1" dirty="0">
                <a:latin typeface="Comic Sans MS" panose="030F0702030302020204" pitchFamily="66" charset="0"/>
              </a:rPr>
              <a:t>Não oferecer para bebês menores de 6 meses</a:t>
            </a:r>
            <a:r>
              <a:rPr lang="pt-BR" altLang="pt-BR" sz="1800" b="1" dirty="0">
                <a:latin typeface="Comic Sans MS" panose="030F0702030302020204" pitchFamily="66" charset="0"/>
              </a:rPr>
              <a:t>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272</Words>
  <Application>Microsoft Office PowerPoint</Application>
  <PresentationFormat>Apresentação na tela (4:3)</PresentationFormat>
  <Paragraphs>55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Tema do Office</vt:lpstr>
      <vt:lpstr>Imagem de bitmap</vt:lpstr>
      <vt:lpstr>Apresentação do PowerPoint</vt:lpstr>
    </vt:vector>
  </TitlesOfParts>
  <Company>Pessoal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Operador</dc:creator>
  <cp:lastModifiedBy>Viviane de Oliveira</cp:lastModifiedBy>
  <cp:revision>224</cp:revision>
  <cp:lastPrinted>2021-06-24T13:36:29Z</cp:lastPrinted>
  <dcterms:created xsi:type="dcterms:W3CDTF">2013-08-19T14:08:00Z</dcterms:created>
  <dcterms:modified xsi:type="dcterms:W3CDTF">2021-06-24T13:36:39Z</dcterms:modified>
</cp:coreProperties>
</file>